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60" r:id="rId3"/>
    <p:sldId id="540" r:id="rId4"/>
    <p:sldId id="573" r:id="rId5"/>
    <p:sldId id="575" r:id="rId6"/>
    <p:sldId id="574" r:id="rId7"/>
    <p:sldId id="576" r:id="rId8"/>
    <p:sldId id="258" r:id="rId9"/>
    <p:sldId id="541" r:id="rId10"/>
    <p:sldId id="572" r:id="rId11"/>
    <p:sldId id="263" r:id="rId12"/>
    <p:sldId id="262" r:id="rId13"/>
    <p:sldId id="264" r:id="rId14"/>
    <p:sldId id="265" r:id="rId15"/>
    <p:sldId id="537" r:id="rId16"/>
    <p:sldId id="559" r:id="rId17"/>
    <p:sldId id="326" r:id="rId18"/>
    <p:sldId id="369" r:id="rId19"/>
    <p:sldId id="560" r:id="rId20"/>
    <p:sldId id="561" r:id="rId21"/>
    <p:sldId id="278" r:id="rId22"/>
    <p:sldId id="375" r:id="rId23"/>
    <p:sldId id="403" r:id="rId24"/>
    <p:sldId id="370" r:id="rId25"/>
    <p:sldId id="542" r:id="rId26"/>
    <p:sldId id="547" r:id="rId27"/>
    <p:sldId id="548" r:id="rId28"/>
    <p:sldId id="562" r:id="rId29"/>
    <p:sldId id="563" r:id="rId30"/>
    <p:sldId id="569" r:id="rId31"/>
    <p:sldId id="371" r:id="rId32"/>
    <p:sldId id="570" r:id="rId33"/>
    <p:sldId id="571" r:id="rId34"/>
    <p:sldId id="269" r:id="rId35"/>
    <p:sldId id="266" r:id="rId36"/>
    <p:sldId id="527" r:id="rId37"/>
    <p:sldId id="328" r:id="rId38"/>
    <p:sldId id="577" r:id="rId39"/>
    <p:sldId id="526" r:id="rId40"/>
    <p:sldId id="538" r:id="rId41"/>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0" autoAdjust="0"/>
    <p:restoredTop sz="93910" autoAdjust="0"/>
  </p:normalViewPr>
  <p:slideViewPr>
    <p:cSldViewPr snapToGrid="0">
      <p:cViewPr>
        <p:scale>
          <a:sx n="80" d="100"/>
          <a:sy n="80" d="100"/>
        </p:scale>
        <p:origin x="-684" y="-65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8A26CD-451A-40F0-A156-A21C278332A1}" type="doc">
      <dgm:prSet loTypeId="urn:microsoft.com/office/officeart/2005/8/layout/hProcess9" loCatId="process" qsTypeId="urn:microsoft.com/office/officeart/2005/8/quickstyle/simple5" qsCatId="simple" csTypeId="urn:microsoft.com/office/officeart/2005/8/colors/accent1_2" csCatId="accent1" phldr="1"/>
      <dgm:spPr/>
    </dgm:pt>
    <dgm:pt modelId="{FC6A0CCD-EFCE-477B-9D01-5A2CE4622C05}">
      <dgm:prSet phldrT="[Text]"/>
      <dgm:spPr/>
      <dgm:t>
        <a:bodyPr vert="vert270"/>
        <a:lstStyle/>
        <a:p>
          <a:r>
            <a:rPr lang="de-DE" dirty="0"/>
            <a:t>Impuls</a:t>
          </a:r>
        </a:p>
      </dgm:t>
    </dgm:pt>
    <dgm:pt modelId="{1753CEFA-7A85-4E67-84C2-E49BC92DB38F}" type="parTrans" cxnId="{C87254F4-7C41-4808-BE35-F6DD6D4930F7}">
      <dgm:prSet/>
      <dgm:spPr/>
      <dgm:t>
        <a:bodyPr/>
        <a:lstStyle/>
        <a:p>
          <a:endParaRPr lang="de-DE"/>
        </a:p>
      </dgm:t>
    </dgm:pt>
    <dgm:pt modelId="{6EDA16AD-F618-45A7-8E56-3F0EA6C186F5}" type="sibTrans" cxnId="{C87254F4-7C41-4808-BE35-F6DD6D4930F7}">
      <dgm:prSet/>
      <dgm:spPr/>
      <dgm:t>
        <a:bodyPr/>
        <a:lstStyle/>
        <a:p>
          <a:endParaRPr lang="de-DE"/>
        </a:p>
      </dgm:t>
    </dgm:pt>
    <dgm:pt modelId="{E8DB076D-A701-46A2-AC82-1A6B2DF4DF8E}">
      <dgm:prSet phldrT="[Text]"/>
      <dgm:spPr/>
      <dgm:t>
        <a:bodyPr/>
        <a:lstStyle/>
        <a:p>
          <a:r>
            <a:rPr lang="de-DE" dirty="0"/>
            <a:t>Bewusstmachung &amp; Reflexion</a:t>
          </a:r>
        </a:p>
      </dgm:t>
    </dgm:pt>
    <dgm:pt modelId="{1EFC605E-7680-4921-B5CA-C1275AFB284C}" type="parTrans" cxnId="{CC90553E-2B46-4419-929D-137901DF178B}">
      <dgm:prSet/>
      <dgm:spPr/>
      <dgm:t>
        <a:bodyPr/>
        <a:lstStyle/>
        <a:p>
          <a:endParaRPr lang="de-DE"/>
        </a:p>
      </dgm:t>
    </dgm:pt>
    <dgm:pt modelId="{73023F04-567C-489B-B35F-E706212A242A}" type="sibTrans" cxnId="{CC90553E-2B46-4419-929D-137901DF178B}">
      <dgm:prSet/>
      <dgm:spPr/>
      <dgm:t>
        <a:bodyPr/>
        <a:lstStyle/>
        <a:p>
          <a:endParaRPr lang="de-DE"/>
        </a:p>
      </dgm:t>
    </dgm:pt>
    <dgm:pt modelId="{F8A49C35-8326-471B-96E3-C506C2AFC32D}">
      <dgm:prSet phldrT="[Text]"/>
      <dgm:spPr/>
      <dgm:t>
        <a:bodyPr/>
        <a:lstStyle/>
        <a:p>
          <a:r>
            <a:rPr lang="de-DE" dirty="0"/>
            <a:t>Reflexion &amp; Kritik</a:t>
          </a:r>
        </a:p>
      </dgm:t>
    </dgm:pt>
    <dgm:pt modelId="{B6BF7EB2-1436-4AF4-9E8A-CEC1CE41E6B6}" type="parTrans" cxnId="{3DA9851A-A03A-433D-9E7F-D96750E136A3}">
      <dgm:prSet/>
      <dgm:spPr/>
      <dgm:t>
        <a:bodyPr/>
        <a:lstStyle/>
        <a:p>
          <a:endParaRPr lang="de-DE"/>
        </a:p>
      </dgm:t>
    </dgm:pt>
    <dgm:pt modelId="{37148724-B0EB-4FEB-B63C-1B89655F7DAD}" type="sibTrans" cxnId="{3DA9851A-A03A-433D-9E7F-D96750E136A3}">
      <dgm:prSet/>
      <dgm:spPr/>
      <dgm:t>
        <a:bodyPr/>
        <a:lstStyle/>
        <a:p>
          <a:endParaRPr lang="de-DE"/>
        </a:p>
      </dgm:t>
    </dgm:pt>
    <dgm:pt modelId="{096D25F8-F0BD-4614-97E4-6246D9CCC12C}">
      <dgm:prSet/>
      <dgm:spPr/>
      <dgm:t>
        <a:bodyPr/>
        <a:lstStyle/>
        <a:p>
          <a:r>
            <a:rPr lang="de-DE" dirty="0"/>
            <a:t>Sensibilisierung</a:t>
          </a:r>
        </a:p>
      </dgm:t>
    </dgm:pt>
    <dgm:pt modelId="{876CDFAE-2AEC-4ACE-8E14-CC2F95CFCB10}" type="parTrans" cxnId="{EDE59189-6E73-4BBE-A1F9-DF7277BB6F03}">
      <dgm:prSet/>
      <dgm:spPr/>
      <dgm:t>
        <a:bodyPr/>
        <a:lstStyle/>
        <a:p>
          <a:endParaRPr lang="de-DE"/>
        </a:p>
      </dgm:t>
    </dgm:pt>
    <dgm:pt modelId="{8F92EC20-4C51-41EB-AC27-794BC499FCD4}" type="sibTrans" cxnId="{EDE59189-6E73-4BBE-A1F9-DF7277BB6F03}">
      <dgm:prSet/>
      <dgm:spPr/>
      <dgm:t>
        <a:bodyPr/>
        <a:lstStyle/>
        <a:p>
          <a:endParaRPr lang="de-DE"/>
        </a:p>
      </dgm:t>
    </dgm:pt>
    <dgm:pt modelId="{326A994B-188F-4529-9D3F-A0017EFBCBB1}" type="pres">
      <dgm:prSet presAssocID="{1E8A26CD-451A-40F0-A156-A21C278332A1}" presName="CompostProcess" presStyleCnt="0">
        <dgm:presLayoutVars>
          <dgm:dir/>
          <dgm:resizeHandles val="exact"/>
        </dgm:presLayoutVars>
      </dgm:prSet>
      <dgm:spPr/>
    </dgm:pt>
    <dgm:pt modelId="{7D3DCCE2-0EB3-48E9-8A76-602ED2F6A6D3}" type="pres">
      <dgm:prSet presAssocID="{1E8A26CD-451A-40F0-A156-A21C278332A1}" presName="arrow" presStyleLbl="bgShp" presStyleIdx="0" presStyleCnt="1" custLinFactNeighborX="428" custLinFactNeighborY="-6068"/>
      <dgm:spPr/>
    </dgm:pt>
    <dgm:pt modelId="{92A2F72B-EBCB-49F6-9CA3-1EF0CF8EEA95}" type="pres">
      <dgm:prSet presAssocID="{1E8A26CD-451A-40F0-A156-A21C278332A1}" presName="linearProcess" presStyleCnt="0"/>
      <dgm:spPr/>
    </dgm:pt>
    <dgm:pt modelId="{540317B8-562B-451F-8356-18416F1A2D32}" type="pres">
      <dgm:prSet presAssocID="{FC6A0CCD-EFCE-477B-9D01-5A2CE4622C05}" presName="textNode" presStyleLbl="node1" presStyleIdx="0" presStyleCnt="4" custScaleX="34707">
        <dgm:presLayoutVars>
          <dgm:bulletEnabled val="1"/>
        </dgm:presLayoutVars>
      </dgm:prSet>
      <dgm:spPr/>
    </dgm:pt>
    <dgm:pt modelId="{0EC71F0E-7454-441C-A550-886DF1159A1D}" type="pres">
      <dgm:prSet presAssocID="{6EDA16AD-F618-45A7-8E56-3F0EA6C186F5}" presName="sibTrans" presStyleCnt="0"/>
      <dgm:spPr/>
    </dgm:pt>
    <dgm:pt modelId="{BA4F7D46-1110-445D-872B-986C1B152EAD}" type="pres">
      <dgm:prSet presAssocID="{096D25F8-F0BD-4614-97E4-6246D9CCC12C}" presName="textNode" presStyleLbl="node1" presStyleIdx="1" presStyleCnt="4">
        <dgm:presLayoutVars>
          <dgm:bulletEnabled val="1"/>
        </dgm:presLayoutVars>
      </dgm:prSet>
      <dgm:spPr/>
    </dgm:pt>
    <dgm:pt modelId="{0FD646A7-C0B6-4C8C-BB7D-D6C1959710FE}" type="pres">
      <dgm:prSet presAssocID="{8F92EC20-4C51-41EB-AC27-794BC499FCD4}" presName="sibTrans" presStyleCnt="0"/>
      <dgm:spPr/>
    </dgm:pt>
    <dgm:pt modelId="{481A63B7-A9CF-4A37-A3DA-B7582511215D}" type="pres">
      <dgm:prSet presAssocID="{E8DB076D-A701-46A2-AC82-1A6B2DF4DF8E}" presName="textNode" presStyleLbl="node1" presStyleIdx="2" presStyleCnt="4">
        <dgm:presLayoutVars>
          <dgm:bulletEnabled val="1"/>
        </dgm:presLayoutVars>
      </dgm:prSet>
      <dgm:spPr/>
    </dgm:pt>
    <dgm:pt modelId="{25188ADD-9A5C-4A3B-B340-AC9581F8CECB}" type="pres">
      <dgm:prSet presAssocID="{73023F04-567C-489B-B35F-E706212A242A}" presName="sibTrans" presStyleCnt="0"/>
      <dgm:spPr/>
    </dgm:pt>
    <dgm:pt modelId="{803B6FBD-5306-4604-A298-B86C98AF5CF7}" type="pres">
      <dgm:prSet presAssocID="{F8A49C35-8326-471B-96E3-C506C2AFC32D}" presName="textNode" presStyleLbl="node1" presStyleIdx="3" presStyleCnt="4">
        <dgm:presLayoutVars>
          <dgm:bulletEnabled val="1"/>
        </dgm:presLayoutVars>
      </dgm:prSet>
      <dgm:spPr/>
    </dgm:pt>
  </dgm:ptLst>
  <dgm:cxnLst>
    <dgm:cxn modelId="{3DA9851A-A03A-433D-9E7F-D96750E136A3}" srcId="{1E8A26CD-451A-40F0-A156-A21C278332A1}" destId="{F8A49C35-8326-471B-96E3-C506C2AFC32D}" srcOrd="3" destOrd="0" parTransId="{B6BF7EB2-1436-4AF4-9E8A-CEC1CE41E6B6}" sibTransId="{37148724-B0EB-4FEB-B63C-1B89655F7DAD}"/>
    <dgm:cxn modelId="{CC90553E-2B46-4419-929D-137901DF178B}" srcId="{1E8A26CD-451A-40F0-A156-A21C278332A1}" destId="{E8DB076D-A701-46A2-AC82-1A6B2DF4DF8E}" srcOrd="2" destOrd="0" parTransId="{1EFC605E-7680-4921-B5CA-C1275AFB284C}" sibTransId="{73023F04-567C-489B-B35F-E706212A242A}"/>
    <dgm:cxn modelId="{E638664B-378D-44E0-BAE2-B8D8294E7990}" type="presOf" srcId="{1E8A26CD-451A-40F0-A156-A21C278332A1}" destId="{326A994B-188F-4529-9D3F-A0017EFBCBB1}" srcOrd="0" destOrd="0" presId="urn:microsoft.com/office/officeart/2005/8/layout/hProcess9"/>
    <dgm:cxn modelId="{82AC894F-5D4D-4EC1-9E94-47A788BE2C75}" type="presOf" srcId="{096D25F8-F0BD-4614-97E4-6246D9CCC12C}" destId="{BA4F7D46-1110-445D-872B-986C1B152EAD}" srcOrd="0" destOrd="0" presId="urn:microsoft.com/office/officeart/2005/8/layout/hProcess9"/>
    <dgm:cxn modelId="{EDE59189-6E73-4BBE-A1F9-DF7277BB6F03}" srcId="{1E8A26CD-451A-40F0-A156-A21C278332A1}" destId="{096D25F8-F0BD-4614-97E4-6246D9CCC12C}" srcOrd="1" destOrd="0" parTransId="{876CDFAE-2AEC-4ACE-8E14-CC2F95CFCB10}" sibTransId="{8F92EC20-4C51-41EB-AC27-794BC499FCD4}"/>
    <dgm:cxn modelId="{CA071398-2058-4A6D-A53B-1FABE1D0594D}" type="presOf" srcId="{F8A49C35-8326-471B-96E3-C506C2AFC32D}" destId="{803B6FBD-5306-4604-A298-B86C98AF5CF7}" srcOrd="0" destOrd="0" presId="urn:microsoft.com/office/officeart/2005/8/layout/hProcess9"/>
    <dgm:cxn modelId="{33781EB2-A7B0-4A1A-A2FD-594EAC68FEB0}" type="presOf" srcId="{FC6A0CCD-EFCE-477B-9D01-5A2CE4622C05}" destId="{540317B8-562B-451F-8356-18416F1A2D32}" srcOrd="0" destOrd="0" presId="urn:microsoft.com/office/officeart/2005/8/layout/hProcess9"/>
    <dgm:cxn modelId="{13C517D0-F48F-4DBE-A6A4-FB2CC8AD68E4}" type="presOf" srcId="{E8DB076D-A701-46A2-AC82-1A6B2DF4DF8E}" destId="{481A63B7-A9CF-4A37-A3DA-B7582511215D}" srcOrd="0" destOrd="0" presId="urn:microsoft.com/office/officeart/2005/8/layout/hProcess9"/>
    <dgm:cxn modelId="{C87254F4-7C41-4808-BE35-F6DD6D4930F7}" srcId="{1E8A26CD-451A-40F0-A156-A21C278332A1}" destId="{FC6A0CCD-EFCE-477B-9D01-5A2CE4622C05}" srcOrd="0" destOrd="0" parTransId="{1753CEFA-7A85-4E67-84C2-E49BC92DB38F}" sibTransId="{6EDA16AD-F618-45A7-8E56-3F0EA6C186F5}"/>
    <dgm:cxn modelId="{50865884-5CE2-4993-AD58-B290CCD472B1}" type="presParOf" srcId="{326A994B-188F-4529-9D3F-A0017EFBCBB1}" destId="{7D3DCCE2-0EB3-48E9-8A76-602ED2F6A6D3}" srcOrd="0" destOrd="0" presId="urn:microsoft.com/office/officeart/2005/8/layout/hProcess9"/>
    <dgm:cxn modelId="{4730220C-6D97-4AD6-88A0-D89D4C607E9D}" type="presParOf" srcId="{326A994B-188F-4529-9D3F-A0017EFBCBB1}" destId="{92A2F72B-EBCB-49F6-9CA3-1EF0CF8EEA95}" srcOrd="1" destOrd="0" presId="urn:microsoft.com/office/officeart/2005/8/layout/hProcess9"/>
    <dgm:cxn modelId="{B1746EE5-4576-42F1-8691-90C175E61CC0}" type="presParOf" srcId="{92A2F72B-EBCB-49F6-9CA3-1EF0CF8EEA95}" destId="{540317B8-562B-451F-8356-18416F1A2D32}" srcOrd="0" destOrd="0" presId="urn:microsoft.com/office/officeart/2005/8/layout/hProcess9"/>
    <dgm:cxn modelId="{B35DDBD1-55D9-441E-96EB-AD3CA96CFD63}" type="presParOf" srcId="{92A2F72B-EBCB-49F6-9CA3-1EF0CF8EEA95}" destId="{0EC71F0E-7454-441C-A550-886DF1159A1D}" srcOrd="1" destOrd="0" presId="urn:microsoft.com/office/officeart/2005/8/layout/hProcess9"/>
    <dgm:cxn modelId="{C9721B7B-0119-4374-9D7A-CF193FDAB951}" type="presParOf" srcId="{92A2F72B-EBCB-49F6-9CA3-1EF0CF8EEA95}" destId="{BA4F7D46-1110-445D-872B-986C1B152EAD}" srcOrd="2" destOrd="0" presId="urn:microsoft.com/office/officeart/2005/8/layout/hProcess9"/>
    <dgm:cxn modelId="{C16093C1-BFE0-4914-B0C6-25A96B80214F}" type="presParOf" srcId="{92A2F72B-EBCB-49F6-9CA3-1EF0CF8EEA95}" destId="{0FD646A7-C0B6-4C8C-BB7D-D6C1959710FE}" srcOrd="3" destOrd="0" presId="urn:microsoft.com/office/officeart/2005/8/layout/hProcess9"/>
    <dgm:cxn modelId="{BAA7B51C-12FF-48F8-A607-D4D063D99242}" type="presParOf" srcId="{92A2F72B-EBCB-49F6-9CA3-1EF0CF8EEA95}" destId="{481A63B7-A9CF-4A37-A3DA-B7582511215D}" srcOrd="4" destOrd="0" presId="urn:microsoft.com/office/officeart/2005/8/layout/hProcess9"/>
    <dgm:cxn modelId="{7A2BE812-CAFD-4004-BD2A-9DABE95993A9}" type="presParOf" srcId="{92A2F72B-EBCB-49F6-9CA3-1EF0CF8EEA95}" destId="{25188ADD-9A5C-4A3B-B340-AC9581F8CECB}" srcOrd="5" destOrd="0" presId="urn:microsoft.com/office/officeart/2005/8/layout/hProcess9"/>
    <dgm:cxn modelId="{5D0E7DF2-7F9A-4CD2-8ACA-9614E93AE3A6}" type="presParOf" srcId="{92A2F72B-EBCB-49F6-9CA3-1EF0CF8EEA95}" destId="{803B6FBD-5306-4604-A298-B86C98AF5CF7}"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3DCCE2-0EB3-48E9-8A76-602ED2F6A6D3}">
      <dsp:nvSpPr>
        <dsp:cNvPr id="0" name=""/>
        <dsp:cNvSpPr/>
      </dsp:nvSpPr>
      <dsp:spPr>
        <a:xfrm>
          <a:off x="848575" y="0"/>
          <a:ext cx="9172268" cy="3350096"/>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540317B8-562B-451F-8356-18416F1A2D32}">
      <dsp:nvSpPr>
        <dsp:cNvPr id="0" name=""/>
        <dsp:cNvSpPr/>
      </dsp:nvSpPr>
      <dsp:spPr>
        <a:xfrm>
          <a:off x="685" y="1005028"/>
          <a:ext cx="1033132" cy="1340038"/>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vert270"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de-DE" sz="2800" kern="1200" dirty="0"/>
            <a:t>Impuls</a:t>
          </a:r>
        </a:p>
      </dsp:txBody>
      <dsp:txXfrm>
        <a:off x="51118" y="1055461"/>
        <a:ext cx="932266" cy="1239172"/>
      </dsp:txXfrm>
    </dsp:sp>
    <dsp:sp modelId="{BA4F7D46-1110-445D-872B-986C1B152EAD}">
      <dsp:nvSpPr>
        <dsp:cNvPr id="0" name=""/>
        <dsp:cNvSpPr/>
      </dsp:nvSpPr>
      <dsp:spPr>
        <a:xfrm>
          <a:off x="1309224" y="1005028"/>
          <a:ext cx="2976727" cy="1340038"/>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de-DE" sz="2800" kern="1200" dirty="0"/>
            <a:t>Sensibilisierung</a:t>
          </a:r>
        </a:p>
      </dsp:txBody>
      <dsp:txXfrm>
        <a:off x="1374639" y="1070443"/>
        <a:ext cx="2845897" cy="1209208"/>
      </dsp:txXfrm>
    </dsp:sp>
    <dsp:sp modelId="{481A63B7-A9CF-4A37-A3DA-B7582511215D}">
      <dsp:nvSpPr>
        <dsp:cNvPr id="0" name=""/>
        <dsp:cNvSpPr/>
      </dsp:nvSpPr>
      <dsp:spPr>
        <a:xfrm>
          <a:off x="4561357" y="1005028"/>
          <a:ext cx="2976727" cy="1340038"/>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de-DE" sz="2800" kern="1200" dirty="0"/>
            <a:t>Bewusstmachung &amp; Reflexion</a:t>
          </a:r>
        </a:p>
      </dsp:txBody>
      <dsp:txXfrm>
        <a:off x="4626772" y="1070443"/>
        <a:ext cx="2845897" cy="1209208"/>
      </dsp:txXfrm>
    </dsp:sp>
    <dsp:sp modelId="{803B6FBD-5306-4604-A298-B86C98AF5CF7}">
      <dsp:nvSpPr>
        <dsp:cNvPr id="0" name=""/>
        <dsp:cNvSpPr/>
      </dsp:nvSpPr>
      <dsp:spPr>
        <a:xfrm>
          <a:off x="7813491" y="1005028"/>
          <a:ext cx="2976727" cy="1340038"/>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de-DE" sz="2800" kern="1200" dirty="0"/>
            <a:t>Reflexion &amp; Kritik</a:t>
          </a:r>
        </a:p>
      </dsp:txBody>
      <dsp:txXfrm>
        <a:off x="7878906" y="1070443"/>
        <a:ext cx="2845897" cy="120920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4116DF-98E2-4166-A3B6-B01F49C01B7E}" type="datetimeFigureOut">
              <a:rPr lang="de-DE" smtClean="0"/>
              <a:t>22.03.2022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3FCD28-56A1-4EAB-AA59-F05B24FC5C43}" type="slidenum">
              <a:rPr lang="de-DE" smtClean="0"/>
              <a:t>‹Nr.›</a:t>
            </a:fld>
            <a:endParaRPr lang="de-DE"/>
          </a:p>
        </p:txBody>
      </p:sp>
    </p:spTree>
    <p:extLst>
      <p:ext uri="{BB962C8B-B14F-4D97-AF65-F5344CB8AC3E}">
        <p14:creationId xmlns:p14="http://schemas.microsoft.com/office/powerpoint/2010/main" val="1223514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stereotypenprojekt.eu/"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E3FCD28-56A1-4EAB-AA59-F05B24FC5C43}" type="slidenum">
              <a:rPr lang="de-DE" smtClean="0"/>
              <a:t>4</a:t>
            </a:fld>
            <a:endParaRPr lang="de-DE"/>
          </a:p>
        </p:txBody>
      </p:sp>
    </p:spTree>
    <p:extLst>
      <p:ext uri="{BB962C8B-B14F-4D97-AF65-F5344CB8AC3E}">
        <p14:creationId xmlns:p14="http://schemas.microsoft.com/office/powerpoint/2010/main" val="22260705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Nun aber zurück zu den Stereotypen.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Stereotype</a:t>
            </a:r>
            <a:r>
              <a:rPr lang="de-DE" baseline="0" dirty="0"/>
              <a:t> werden übergeordnet in drei Arten aufgeteilt: Heterostereotype, Autostereotype und Meta-/Spiegelstereotype</a:t>
            </a:r>
          </a:p>
          <a:p>
            <a:pPr marL="0" marR="0" lvl="0" indent="0" algn="l" defTabSz="914400" rtl="0" eaLnBrk="1" fontAlgn="auto" latinLnBrk="0" hangingPunct="1">
              <a:lnSpc>
                <a:spcPct val="100000"/>
              </a:lnSpc>
              <a:spcBef>
                <a:spcPts val="0"/>
              </a:spcBef>
              <a:spcAft>
                <a:spcPts val="0"/>
              </a:spcAft>
              <a:buClrTx/>
              <a:buSzTx/>
              <a:buFontTx/>
              <a:buNone/>
              <a:tabLst/>
              <a:defRPr/>
            </a:pPr>
            <a:r>
              <a:rPr lang="de-DE" baseline="0" dirty="0"/>
              <a:t>Außerdem unterscheidet man nach Stereotypisierungen von Herkunft, Alter und Gender/Geschlecht. </a:t>
            </a:r>
            <a:endParaRPr lang="da-DK" dirty="0"/>
          </a:p>
          <a:p>
            <a:r>
              <a:rPr lang="de-DE" baseline="0" dirty="0"/>
              <a:t>Wir beschäftigen uns im Projekt mit Stereotypen zur Herkunft, nämlich deutsch-dänischen Nationalstereotypen. Nationale Stereotype sind kollektive generalisierende Vorstellungen zu einem Land, zu den Menschen in diesem Land und zu mit ihnen verknüpften Eigenschaften. </a:t>
            </a:r>
          </a:p>
          <a:p>
            <a:r>
              <a:rPr lang="de-DE" baseline="0" dirty="0"/>
              <a:t>Wir schauen uns zunächst genauer an, welche Phänomene in Nationalstereotypen prädiziert werden:</a:t>
            </a:r>
            <a:endParaRPr lang="da-DK" dirty="0"/>
          </a:p>
          <a:p>
            <a:endParaRPr lang="da-DK" dirty="0"/>
          </a:p>
        </p:txBody>
      </p:sp>
      <p:sp>
        <p:nvSpPr>
          <p:cNvPr id="4" name="Slide Number Placeholder 3"/>
          <p:cNvSpPr>
            <a:spLocks noGrp="1"/>
          </p:cNvSpPr>
          <p:nvPr>
            <p:ph type="sldNum" sz="quarter" idx="10"/>
          </p:nvPr>
        </p:nvSpPr>
        <p:spPr/>
        <p:txBody>
          <a:bodyPr/>
          <a:lstStyle/>
          <a:p>
            <a:fld id="{74B86DD4-AE7B-41C9-8C29-2B2B37B2CF7D}" type="slidenum">
              <a:rPr lang="da-DK" smtClean="0"/>
              <a:pPr/>
              <a:t>37</a:t>
            </a:fld>
            <a:endParaRPr lang="da-DK"/>
          </a:p>
        </p:txBody>
      </p:sp>
    </p:spTree>
    <p:extLst>
      <p:ext uri="{BB962C8B-B14F-4D97-AF65-F5344CB8AC3E}">
        <p14:creationId xmlns:p14="http://schemas.microsoft.com/office/powerpoint/2010/main" val="12683890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E3FCD28-56A1-4EAB-AA59-F05B24FC5C43}" type="slidenum">
              <a:rPr lang="de-DE" smtClean="0"/>
              <a:t>38</a:t>
            </a:fld>
            <a:endParaRPr lang="de-DE"/>
          </a:p>
        </p:txBody>
      </p:sp>
    </p:spTree>
    <p:extLst>
      <p:ext uri="{BB962C8B-B14F-4D97-AF65-F5344CB8AC3E}">
        <p14:creationId xmlns:p14="http://schemas.microsoft.com/office/powerpoint/2010/main" val="27650646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90488" y="744538"/>
            <a:ext cx="6616700" cy="3722687"/>
          </a:xfrm>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dirty="0"/>
              <a:t>Die</a:t>
            </a:r>
            <a:r>
              <a:rPr lang="de-DE" sz="1200" b="0" baseline="0" dirty="0"/>
              <a:t> Inhalte des Vortrags gehen insbesondere auf die Arbeit in einem von der EU geförderten Projekt zu deutsch-dänischen Stereotypen. Das Projekt, mit dem </a:t>
            </a:r>
            <a:r>
              <a:rPr lang="de-DE" sz="1200" i="1" dirty="0"/>
              <a:t>Nationale Stereotype und Marketingstrategien in der deutsch-dänischen interkulturellen Kommunikation,</a:t>
            </a:r>
            <a:r>
              <a:rPr lang="de-DE" sz="1200" b="0" baseline="0" dirty="0"/>
              <a:t> das 2012-2015 an den Universitäten in Odense und Kiel durchgeführt wurde, habe ich zusammen mit Jörg Kilian geleitet.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baseline="0" dirty="0"/>
          </a:p>
          <a:p>
            <a:endParaRPr lang="da-DK" dirty="0"/>
          </a:p>
        </p:txBody>
      </p:sp>
      <p:sp>
        <p:nvSpPr>
          <p:cNvPr id="4" name="Pladsholder til slidenummer 3"/>
          <p:cNvSpPr>
            <a:spLocks noGrp="1"/>
          </p:cNvSpPr>
          <p:nvPr>
            <p:ph type="sldNum" sz="quarter" idx="10"/>
          </p:nvPr>
        </p:nvSpPr>
        <p:spPr/>
        <p:txBody>
          <a:bodyPr/>
          <a:lstStyle/>
          <a:p>
            <a:fld id="{3BA6A494-CDD6-437B-AA28-ED33951A4BDA}" type="slidenum">
              <a:rPr lang="da-DK" smtClean="0"/>
              <a:pPr/>
              <a:t>40</a:t>
            </a:fld>
            <a:endParaRPr lang="da-DK"/>
          </a:p>
        </p:txBody>
      </p:sp>
    </p:spTree>
    <p:extLst>
      <p:ext uri="{BB962C8B-B14F-4D97-AF65-F5344CB8AC3E}">
        <p14:creationId xmlns:p14="http://schemas.microsoft.com/office/powerpoint/2010/main" val="3596490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lgn="just">
              <a:lnSpc>
                <a:spcPct val="130000"/>
              </a:lnSpc>
              <a:spcBef>
                <a:spcPts val="600"/>
              </a:spcBef>
              <a:spcAft>
                <a:spcPts val="600"/>
              </a:spcAft>
              <a:buNone/>
            </a:pPr>
            <a:r>
              <a:rPr lang="de-DE" sz="1200" dirty="0">
                <a:effectLst/>
                <a:latin typeface="Cambria" panose="02040503050406030204" pitchFamily="18" charset="0"/>
                <a:ea typeface="Calibri" panose="020F0502020204030204" pitchFamily="34" charset="0"/>
                <a:cs typeface="Times New Roman" panose="02020603050405020304" pitchFamily="18" charset="0"/>
              </a:rPr>
              <a:t>Die Materialien wurden mehrmals im Unterricht für Deutsch und Dänisch als Fremdsprachen getestet und evaluiert sowie z.T. im Unterricht des Deutschen und des Dänischen als Erstsprache. </a:t>
            </a:r>
          </a:p>
          <a:p>
            <a:pPr marL="0" indent="0" algn="just">
              <a:lnSpc>
                <a:spcPct val="130000"/>
              </a:lnSpc>
              <a:spcBef>
                <a:spcPts val="600"/>
              </a:spcBef>
              <a:spcAft>
                <a:spcPts val="600"/>
              </a:spcAft>
              <a:buNone/>
            </a:pPr>
            <a:r>
              <a:rPr lang="de-DE" sz="1200" dirty="0">
                <a:effectLst/>
                <a:latin typeface="Cambria" panose="02040503050406030204" pitchFamily="18" charset="0"/>
                <a:ea typeface="Calibri" panose="020F0502020204030204" pitchFamily="34" charset="0"/>
                <a:cs typeface="Times New Roman" panose="02020603050405020304" pitchFamily="18" charset="0"/>
              </a:rPr>
              <a:t>Eine ausführliche Dokumentation der Entstehung der </a:t>
            </a:r>
            <a:r>
              <a:rPr lang="de-DE" sz="1200" dirty="0" err="1">
                <a:effectLst/>
                <a:latin typeface="Cambria" panose="02040503050406030204" pitchFamily="18" charset="0"/>
                <a:ea typeface="Calibri" panose="020F0502020204030204" pitchFamily="34" charset="0"/>
                <a:cs typeface="Times New Roman" panose="02020603050405020304" pitchFamily="18" charset="0"/>
              </a:rPr>
              <a:t>SMiK</a:t>
            </a:r>
            <a:r>
              <a:rPr lang="de-DE" sz="1200" dirty="0">
                <a:effectLst/>
                <a:latin typeface="Cambria" panose="02040503050406030204" pitchFamily="18" charset="0"/>
                <a:ea typeface="Calibri" panose="020F0502020204030204" pitchFamily="34" charset="0"/>
                <a:cs typeface="Times New Roman" panose="02020603050405020304" pitchFamily="18" charset="0"/>
              </a:rPr>
              <a:t>-Unterrichtsmaterialien, ihrer theoretischen Fundierung, Erprobung und Evaluation unter „Projektresultate“ auf </a:t>
            </a:r>
            <a:r>
              <a:rPr lang="de-DE" sz="1200" u="sng" dirty="0">
                <a:solidFill>
                  <a:srgbClr val="0000FF"/>
                </a:solidFill>
                <a:effectLst/>
                <a:latin typeface="Cambria" panose="02040503050406030204" pitchFamily="18" charset="0"/>
                <a:ea typeface="Calibri" panose="020F0502020204030204" pitchFamily="34" charset="0"/>
                <a:cs typeface="Times New Roman" panose="02020603050405020304" pitchFamily="18" charset="0"/>
                <a:hlinkClick r:id="rId3"/>
              </a:rPr>
              <a:t>www.stereotypenprojekt.eu</a:t>
            </a:r>
            <a:r>
              <a:rPr lang="de-DE" sz="1200" dirty="0">
                <a:effectLst/>
                <a:latin typeface="Cambria" panose="02040503050406030204" pitchFamily="18" charset="0"/>
                <a:ea typeface="Calibri" panose="020F0502020204030204" pitchFamily="34" charset="0"/>
                <a:cs typeface="Times New Roman" panose="02020603050405020304" pitchFamily="18" charset="0"/>
              </a:rPr>
              <a:t>.  </a:t>
            </a:r>
          </a:p>
          <a:p>
            <a:endParaRPr lang="de-DE" dirty="0"/>
          </a:p>
        </p:txBody>
      </p:sp>
      <p:sp>
        <p:nvSpPr>
          <p:cNvPr id="4" name="Foliennummernplatzhalter 3"/>
          <p:cNvSpPr>
            <a:spLocks noGrp="1"/>
          </p:cNvSpPr>
          <p:nvPr>
            <p:ph type="sldNum" sz="quarter" idx="5"/>
          </p:nvPr>
        </p:nvSpPr>
        <p:spPr/>
        <p:txBody>
          <a:bodyPr/>
          <a:lstStyle/>
          <a:p>
            <a:fld id="{2E3FCD28-56A1-4EAB-AA59-F05B24FC5C43}" type="slidenum">
              <a:rPr lang="de-DE" smtClean="0"/>
              <a:t>10</a:t>
            </a:fld>
            <a:endParaRPr lang="de-DE"/>
          </a:p>
        </p:txBody>
      </p:sp>
    </p:spTree>
    <p:extLst>
      <p:ext uri="{BB962C8B-B14F-4D97-AF65-F5344CB8AC3E}">
        <p14:creationId xmlns:p14="http://schemas.microsoft.com/office/powerpoint/2010/main" val="3048494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6E30D01-07D2-4EC3-8768-2F7C19B7047B}" type="slidenum">
              <a:rPr lang="de-DE" smtClean="0"/>
              <a:t>16</a:t>
            </a:fld>
            <a:endParaRPr lang="de-DE"/>
          </a:p>
        </p:txBody>
      </p:sp>
    </p:spTree>
    <p:extLst>
      <p:ext uri="{BB962C8B-B14F-4D97-AF65-F5344CB8AC3E}">
        <p14:creationId xmlns:p14="http://schemas.microsoft.com/office/powerpoint/2010/main" val="11182556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altLang="de-DE" sz="900" dirty="0"/>
              <a:t>Zur Einstimmung auf die Arbeit mit Stereotypen führen die Lernenden zuerst eine Übung durch, in der sie die eigenen stereotypen Vorstellungen von sich selbst als Mitglieder einer Nation (Autostereotype), von Mitgliedern der anderen Nationalität (Heterostereotype) und zu den angenommenen Vorstellungen der Anderen von der eigenen Nationalität (Spiegelstereotype) angegeben sollen. </a:t>
            </a:r>
          </a:p>
          <a:p>
            <a:pPr eaLnBrk="1" hangingPunct="1">
              <a:spcBef>
                <a:spcPct val="0"/>
              </a:spcBef>
              <a:buClrTx/>
              <a:buSzTx/>
              <a:buFontTx/>
              <a:buNone/>
            </a:pPr>
            <a:r>
              <a:rPr lang="de-DE" altLang="de-DE" sz="900" dirty="0"/>
              <a:t>Die Fragen für die Aufgabenstellung sind:</a:t>
            </a:r>
          </a:p>
          <a:p>
            <a:pPr marL="285750" indent="-285750" eaLnBrk="1" hangingPunct="1">
              <a:spcBef>
                <a:spcPct val="0"/>
              </a:spcBef>
              <a:buClrTx/>
              <a:buSzTx/>
              <a:buFont typeface="Symbol" panose="05050102010706020507" pitchFamily="18" charset="2"/>
              <a:buChar char="-"/>
            </a:pPr>
            <a:r>
              <a:rPr lang="de-DE" altLang="de-DE" sz="900" b="1" i="1" dirty="0"/>
              <a:t>Was ist für Deutsche „typisch deutsch“?</a:t>
            </a:r>
            <a:endParaRPr lang="de-DE" altLang="de-DE" sz="900" b="1" dirty="0"/>
          </a:p>
          <a:p>
            <a:pPr marL="285750" indent="-285750" eaLnBrk="1" hangingPunct="1">
              <a:spcBef>
                <a:spcPct val="0"/>
              </a:spcBef>
              <a:buClrTx/>
              <a:buSzTx/>
              <a:buFont typeface="Symbol" panose="05050102010706020507" pitchFamily="18" charset="2"/>
              <a:buChar char="-"/>
            </a:pPr>
            <a:r>
              <a:rPr lang="de-DE" altLang="de-DE" sz="900" b="1" i="1" dirty="0"/>
              <a:t>Was ist für Deutsche „typisch dänisch“?</a:t>
            </a:r>
            <a:r>
              <a:rPr lang="de-DE" altLang="de-DE" sz="900" b="1" dirty="0"/>
              <a:t> </a:t>
            </a:r>
          </a:p>
          <a:p>
            <a:pPr marL="285750" indent="-285750" eaLnBrk="1" hangingPunct="1">
              <a:spcBef>
                <a:spcPct val="0"/>
              </a:spcBef>
              <a:buClrTx/>
              <a:buSzTx/>
              <a:buFont typeface="Symbol" panose="05050102010706020507" pitchFamily="18" charset="2"/>
              <a:buChar char="-"/>
            </a:pPr>
            <a:r>
              <a:rPr lang="de-DE" altLang="de-DE" sz="900" b="1" i="1" dirty="0"/>
              <a:t>Was ist für Däninnen und Dänen „typisch deutsch“?</a:t>
            </a:r>
            <a:endParaRPr lang="de-DE" altLang="de-DE" sz="900" b="1" dirty="0"/>
          </a:p>
          <a:p>
            <a:pPr marL="285750" indent="-285750" eaLnBrk="1" hangingPunct="1">
              <a:spcBef>
                <a:spcPct val="0"/>
              </a:spcBef>
              <a:buClrTx/>
              <a:buSzTx/>
              <a:buFont typeface="Symbol" panose="05050102010706020507" pitchFamily="18" charset="2"/>
              <a:buChar char="-"/>
            </a:pPr>
            <a:r>
              <a:rPr lang="de-DE" altLang="de-DE" sz="900" b="1" i="1" dirty="0"/>
              <a:t>Was ist für Däninnen und Dänen „typisch dänisch“?</a:t>
            </a:r>
            <a:endParaRPr lang="de-DE" dirty="0"/>
          </a:p>
        </p:txBody>
      </p:sp>
      <p:sp>
        <p:nvSpPr>
          <p:cNvPr id="4" name="Foliennummernplatzhalter 3"/>
          <p:cNvSpPr>
            <a:spLocks noGrp="1"/>
          </p:cNvSpPr>
          <p:nvPr>
            <p:ph type="sldNum" sz="quarter" idx="5"/>
          </p:nvPr>
        </p:nvSpPr>
        <p:spPr/>
        <p:txBody>
          <a:bodyPr/>
          <a:lstStyle/>
          <a:p>
            <a:fld id="{3BA6A494-CDD6-437B-AA28-ED33951A4BDA}" type="slidenum">
              <a:rPr lang="da-DK" smtClean="0"/>
              <a:pPr/>
              <a:t>18</a:t>
            </a:fld>
            <a:endParaRPr lang="da-DK"/>
          </a:p>
        </p:txBody>
      </p:sp>
    </p:spTree>
    <p:extLst>
      <p:ext uri="{BB962C8B-B14F-4D97-AF65-F5344CB8AC3E}">
        <p14:creationId xmlns:p14="http://schemas.microsoft.com/office/powerpoint/2010/main" val="795747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900" b="1" dirty="0"/>
              <a:t>Nationale Stereotype im (impliziten) sprachlichen Wissen von Lernenden:</a:t>
            </a:r>
            <a:br>
              <a:rPr lang="de-DE" sz="900" b="1" dirty="0"/>
            </a:br>
            <a:r>
              <a:rPr lang="de-DE" sz="900" b="1" dirty="0"/>
              <a:t>Was ist ein typischer Deutscher aus dänischer Sicht?</a:t>
            </a:r>
          </a:p>
          <a:p>
            <a:endParaRPr lang="de-DE" sz="900" b="1" dirty="0"/>
          </a:p>
          <a:p>
            <a:pPr marL="0" indent="0">
              <a:buNone/>
            </a:pPr>
            <a:r>
              <a:rPr lang="de-DE" b="1" dirty="0"/>
              <a:t>Reflektion:</a:t>
            </a:r>
            <a:endParaRPr lang="de-DE" sz="1000" b="1" dirty="0"/>
          </a:p>
          <a:p>
            <a:pPr marL="0" lvl="0" indent="0">
              <a:buNone/>
            </a:pPr>
            <a:r>
              <a:rPr lang="de-DE" dirty="0"/>
              <a:t>„</a:t>
            </a:r>
            <a:r>
              <a:rPr lang="de-DE" i="1" dirty="0"/>
              <a:t>Woher stammen diese Ideen / Bilder / Ansichten? Warum denke ich so?</a:t>
            </a:r>
            <a:r>
              <a:rPr lang="de-DE" dirty="0"/>
              <a:t>“ </a:t>
            </a:r>
          </a:p>
          <a:p>
            <a:endParaRPr lang="de-DE" dirty="0"/>
          </a:p>
        </p:txBody>
      </p:sp>
      <p:sp>
        <p:nvSpPr>
          <p:cNvPr id="4" name="Foliennummernplatzhalter 3"/>
          <p:cNvSpPr>
            <a:spLocks noGrp="1"/>
          </p:cNvSpPr>
          <p:nvPr>
            <p:ph type="sldNum" sz="quarter" idx="5"/>
          </p:nvPr>
        </p:nvSpPr>
        <p:spPr/>
        <p:txBody>
          <a:bodyPr/>
          <a:lstStyle/>
          <a:p>
            <a:fld id="{3BA6A494-CDD6-437B-AA28-ED33951A4BDA}" type="slidenum">
              <a:rPr lang="da-DK" smtClean="0"/>
              <a:pPr/>
              <a:t>19</a:t>
            </a:fld>
            <a:endParaRPr lang="da-DK"/>
          </a:p>
        </p:txBody>
      </p:sp>
    </p:spTree>
    <p:extLst>
      <p:ext uri="{BB962C8B-B14F-4D97-AF65-F5344CB8AC3E}">
        <p14:creationId xmlns:p14="http://schemas.microsoft.com/office/powerpoint/2010/main" val="10444853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6E30D01-07D2-4EC3-8768-2F7C19B7047B}" type="slidenum">
              <a:rPr lang="de-DE" smtClean="0"/>
              <a:t>20</a:t>
            </a:fld>
            <a:endParaRPr lang="de-DE"/>
          </a:p>
        </p:txBody>
      </p:sp>
    </p:spTree>
    <p:extLst>
      <p:ext uri="{BB962C8B-B14F-4D97-AF65-F5344CB8AC3E}">
        <p14:creationId xmlns:p14="http://schemas.microsoft.com/office/powerpoint/2010/main" val="2612475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6E30D01-07D2-4EC3-8768-2F7C19B7047B}" type="slidenum">
              <a:rPr lang="de-DE" smtClean="0"/>
              <a:t>21</a:t>
            </a:fld>
            <a:endParaRPr lang="de-DE"/>
          </a:p>
        </p:txBody>
      </p:sp>
    </p:spTree>
    <p:extLst>
      <p:ext uri="{BB962C8B-B14F-4D97-AF65-F5344CB8AC3E}">
        <p14:creationId xmlns:p14="http://schemas.microsoft.com/office/powerpoint/2010/main" val="33387753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Arbeitsschritte und Ziele</a:t>
            </a:r>
          </a:p>
          <a:p>
            <a:pPr marL="0" indent="0" algn="l">
              <a:buNone/>
            </a:pPr>
            <a:r>
              <a:rPr lang="de-DE" sz="900" b="0" i="0" u="none" strike="noStrike" baseline="0" dirty="0"/>
              <a:t>1. Die Lernenden sollen ihre sprachlich gebundenen Stereotype dazu, was ihrer Meinung nach „typisch deutsch” bzw. „typisch dänisch” sei, in Schrift und Bild zu Papier bringen und während des Aufschreibens in der Gruppe diskutieren. Dabei sollen die Lernenden Wörter aus den vorherigen Übungen (</a:t>
            </a:r>
            <a:r>
              <a:rPr lang="de-DE" sz="900" b="0" i="0" u="none" strike="noStrike" baseline="0" dirty="0" err="1"/>
              <a:t>Aktivierungs</a:t>
            </a:r>
            <a:r>
              <a:rPr lang="de-DE" sz="900" b="0" i="0" u="none" strike="noStrike" baseline="0" dirty="0"/>
              <a:t>‐/Adjektivübung) verwenden und diese durch eigenen Wortschatz ergänzen (Wörterbücher können gerne benutzt werden). Die Gruppen erhalten die folgende Aufgabenstellung (→ </a:t>
            </a:r>
            <a:r>
              <a:rPr lang="de-DE" sz="900" b="1" i="0" u="none" strike="noStrike" baseline="0" dirty="0" err="1"/>
              <a:t>SMiK</a:t>
            </a:r>
            <a:r>
              <a:rPr lang="de-DE" sz="900" b="1" i="0" u="none" strike="noStrike" baseline="0" dirty="0"/>
              <a:t>‐Arbeitsblatt 13</a:t>
            </a:r>
            <a:r>
              <a:rPr lang="de-DE" sz="900" b="0" i="0" u="none" strike="noStrike" baseline="0" dirty="0"/>
              <a:t>):</a:t>
            </a:r>
          </a:p>
          <a:p>
            <a:pPr marL="0" indent="0" algn="l">
              <a:buNone/>
            </a:pPr>
            <a:r>
              <a:rPr lang="de-DE" sz="900" b="0" i="0" u="none" strike="noStrike" baseline="0" dirty="0"/>
              <a:t>˗ </a:t>
            </a:r>
            <a:r>
              <a:rPr lang="de-DE" sz="900" b="0" i="1" u="none" strike="noStrike" baseline="0" dirty="0"/>
              <a:t>Was ist für Dich „typisch deutsch“?</a:t>
            </a:r>
          </a:p>
          <a:p>
            <a:pPr marL="0" indent="0" algn="l">
              <a:buNone/>
            </a:pPr>
            <a:r>
              <a:rPr lang="de-DE" sz="900" b="0" i="0" u="none" strike="noStrike" baseline="0" dirty="0"/>
              <a:t>˗ </a:t>
            </a:r>
            <a:r>
              <a:rPr lang="de-DE" sz="900" b="0" i="1" u="none" strike="noStrike" baseline="0" dirty="0"/>
              <a:t>Was ist für Dich „typisch dänisch“?</a:t>
            </a:r>
          </a:p>
          <a:p>
            <a:pPr marL="0" indent="0" algn="l">
              <a:buNone/>
            </a:pPr>
            <a:r>
              <a:rPr lang="de-DE" sz="900" b="0" i="0" u="none" strike="noStrike" baseline="0" dirty="0"/>
              <a:t>2. Die Lernenden sollen eine 5‐10 Minuten lange Präsentation der Arbeitsergebnisse in ihrer Gruppe vorbereiten und vor der Klasse halten. In der Präsentation sollen die Lernenden erklären, warum sie diese Wörter gewählt haben.</a:t>
            </a:r>
          </a:p>
          <a:p>
            <a:pPr marL="0" indent="0" algn="l">
              <a:buNone/>
            </a:pPr>
            <a:r>
              <a:rPr lang="de-DE" sz="900" b="0" i="0" u="none" strike="noStrike" baseline="0" dirty="0"/>
              <a:t>3. Abschließend werden die </a:t>
            </a:r>
            <a:r>
              <a:rPr lang="de-DE" sz="900" b="0" i="0" u="none" strike="noStrike" baseline="0" dirty="0" err="1"/>
              <a:t>SMiK</a:t>
            </a:r>
            <a:r>
              <a:rPr lang="de-DE" sz="900" b="0" i="0" u="none" strike="noStrike" baseline="0" dirty="0"/>
              <a:t>‐Ergebnisse präsentiert und die Lernenden sollen ihre Arbeitsergebnisse mit den </a:t>
            </a:r>
            <a:r>
              <a:rPr lang="de-DE" sz="900" b="0" i="0" u="none" strike="noStrike" baseline="0" dirty="0" err="1"/>
              <a:t>SMiK</a:t>
            </a:r>
            <a:r>
              <a:rPr lang="de-DE" sz="900" b="0" i="0" u="none" strike="noStrike" baseline="0" dirty="0"/>
              <a:t>‐Ergebnissen vergleichen. In der Diskussion sollte der konkrete Gebrauch von sprachlichen Strukturen thematisiert werden, die stereotype Denkmuster auslösen. Im Kapitel 6 finden Sie eine kurze Darstellung der </a:t>
            </a:r>
            <a:r>
              <a:rPr lang="de-DE" sz="900" b="0" i="0" u="none" strike="noStrike" baseline="0" dirty="0" err="1"/>
              <a:t>SMiK</a:t>
            </a:r>
            <a:r>
              <a:rPr lang="de-DE" sz="900" b="0" i="0" u="none" strike="noStrike" baseline="0" dirty="0"/>
              <a:t>‐Ergebnisse und die </a:t>
            </a:r>
            <a:r>
              <a:rPr lang="de-DE" sz="900" b="1" i="0" u="none" strike="noStrike" baseline="0" dirty="0" err="1"/>
              <a:t>SMiK</a:t>
            </a:r>
            <a:r>
              <a:rPr lang="de-DE" sz="900" b="1" i="0" u="none" strike="noStrike" baseline="0" dirty="0"/>
              <a:t>‐Arbeitsblätter 19‐24 </a:t>
            </a:r>
            <a:r>
              <a:rPr lang="de-DE" sz="900" b="0" i="0" u="none" strike="noStrike" baseline="0" dirty="0"/>
              <a:t>enthalten Übungen zum Vergleich der </a:t>
            </a:r>
            <a:r>
              <a:rPr lang="de-DE" sz="900" b="0" i="0" u="none" strike="noStrike" baseline="0" dirty="0" err="1"/>
              <a:t>SMiK</a:t>
            </a:r>
            <a:r>
              <a:rPr lang="de-DE" sz="900" b="0" i="0" u="none" strike="noStrike" baseline="0" dirty="0"/>
              <a:t>-Ergebnisse mit den Arbeitsergebnissen der Lernenden.</a:t>
            </a:r>
            <a:endParaRPr lang="de-DE" sz="900" dirty="0"/>
          </a:p>
          <a:p>
            <a:pPr marL="0" indent="0" algn="l">
              <a:buNone/>
            </a:pPr>
            <a:r>
              <a:rPr lang="de-DE" sz="900" b="1" i="0" u="none" strike="noStrike" baseline="0" dirty="0"/>
              <a:t>Übungsvarianten: </a:t>
            </a:r>
            <a:r>
              <a:rPr lang="de-DE" sz="900" b="0" i="0" u="none" strike="noStrike" baseline="0" dirty="0"/>
              <a:t>Bei der Übung können unterschiedliche Aspekte hervorgehoben werden, wie z.B. Aussehen, Charaktereigenschaften und typisches Verhalten von Dänen bzw. Deutschen, typische deutsche bzw. dänische Phänomene. Je nachdem, welche Aspekte behandelt werden, sollte ein thematisch passendes Adjektiv‐Arbeitsblatt bearbeitet werden.</a:t>
            </a:r>
            <a:endParaRPr lang="de-DE" dirty="0"/>
          </a:p>
          <a:p>
            <a:endParaRPr lang="de-DE" dirty="0"/>
          </a:p>
        </p:txBody>
      </p:sp>
      <p:sp>
        <p:nvSpPr>
          <p:cNvPr id="4" name="Foliennummernplatzhalter 3"/>
          <p:cNvSpPr>
            <a:spLocks noGrp="1"/>
          </p:cNvSpPr>
          <p:nvPr>
            <p:ph type="sldNum" sz="quarter" idx="5"/>
          </p:nvPr>
        </p:nvSpPr>
        <p:spPr/>
        <p:txBody>
          <a:bodyPr/>
          <a:lstStyle/>
          <a:p>
            <a:fld id="{3BA6A494-CDD6-437B-AA28-ED33951A4BDA}" type="slidenum">
              <a:rPr lang="da-DK" smtClean="0"/>
              <a:pPr/>
              <a:t>30</a:t>
            </a:fld>
            <a:endParaRPr lang="da-DK"/>
          </a:p>
        </p:txBody>
      </p:sp>
    </p:spTree>
    <p:extLst>
      <p:ext uri="{BB962C8B-B14F-4D97-AF65-F5344CB8AC3E}">
        <p14:creationId xmlns:p14="http://schemas.microsoft.com/office/powerpoint/2010/main" val="41104412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6E30D01-07D2-4EC3-8768-2F7C19B7047B}" type="slidenum">
              <a:rPr lang="de-DE" smtClean="0"/>
              <a:t>34</a:t>
            </a:fld>
            <a:endParaRPr lang="de-DE"/>
          </a:p>
        </p:txBody>
      </p:sp>
    </p:spTree>
    <p:extLst>
      <p:ext uri="{BB962C8B-B14F-4D97-AF65-F5344CB8AC3E}">
        <p14:creationId xmlns:p14="http://schemas.microsoft.com/office/powerpoint/2010/main" val="514266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6C5D2F-2E05-44AD-AB11-E0B112EB5DEC}"/>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0690423F-1B12-46E2-9E5E-02FC64A688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4277C022-3EDE-4217-90C7-BA626B25C3C1}"/>
              </a:ext>
            </a:extLst>
          </p:cNvPr>
          <p:cNvSpPr>
            <a:spLocks noGrp="1"/>
          </p:cNvSpPr>
          <p:nvPr>
            <p:ph type="dt" sz="half" idx="10"/>
          </p:nvPr>
        </p:nvSpPr>
        <p:spPr/>
        <p:txBody>
          <a:bodyPr/>
          <a:lstStyle/>
          <a:p>
            <a:fld id="{4432B222-0FA1-4FC0-8A0C-0FD516A5F765}" type="datetimeFigureOut">
              <a:rPr lang="de-DE" smtClean="0"/>
              <a:t>21.03.2022</a:t>
            </a:fld>
            <a:endParaRPr lang="de-DE"/>
          </a:p>
        </p:txBody>
      </p:sp>
      <p:sp>
        <p:nvSpPr>
          <p:cNvPr id="5" name="Fußzeilenplatzhalter 4">
            <a:extLst>
              <a:ext uri="{FF2B5EF4-FFF2-40B4-BE49-F238E27FC236}">
                <a16:creationId xmlns:a16="http://schemas.microsoft.com/office/drawing/2014/main" id="{60985652-0BE4-4BC6-8522-6F459D02409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4F242BD6-48E6-422F-AD5A-5E537FA7663E}"/>
              </a:ext>
            </a:extLst>
          </p:cNvPr>
          <p:cNvSpPr>
            <a:spLocks noGrp="1"/>
          </p:cNvSpPr>
          <p:nvPr>
            <p:ph type="sldNum" sz="quarter" idx="12"/>
          </p:nvPr>
        </p:nvSpPr>
        <p:spPr/>
        <p:txBody>
          <a:bodyPr/>
          <a:lstStyle/>
          <a:p>
            <a:fld id="{317C1024-BE00-4C55-9AD3-741494D2ECB4}" type="slidenum">
              <a:rPr lang="de-DE" smtClean="0"/>
              <a:t>‹Nr.›</a:t>
            </a:fld>
            <a:endParaRPr lang="de-DE"/>
          </a:p>
        </p:txBody>
      </p:sp>
    </p:spTree>
    <p:extLst>
      <p:ext uri="{BB962C8B-B14F-4D97-AF65-F5344CB8AC3E}">
        <p14:creationId xmlns:p14="http://schemas.microsoft.com/office/powerpoint/2010/main" val="2702499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9BCF6A-BDCD-4410-A525-64D988E06D03}"/>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0CE3E9E8-5EF3-4245-8562-BD2134DE6B45}"/>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01741BA-C7D2-40A7-9B78-EA647CEA51FF}"/>
              </a:ext>
            </a:extLst>
          </p:cNvPr>
          <p:cNvSpPr>
            <a:spLocks noGrp="1"/>
          </p:cNvSpPr>
          <p:nvPr>
            <p:ph type="dt" sz="half" idx="10"/>
          </p:nvPr>
        </p:nvSpPr>
        <p:spPr/>
        <p:txBody>
          <a:bodyPr/>
          <a:lstStyle/>
          <a:p>
            <a:fld id="{4432B222-0FA1-4FC0-8A0C-0FD516A5F765}" type="datetimeFigureOut">
              <a:rPr lang="de-DE" smtClean="0"/>
              <a:t>21.03.2022</a:t>
            </a:fld>
            <a:endParaRPr lang="de-DE"/>
          </a:p>
        </p:txBody>
      </p:sp>
      <p:sp>
        <p:nvSpPr>
          <p:cNvPr id="5" name="Fußzeilenplatzhalter 4">
            <a:extLst>
              <a:ext uri="{FF2B5EF4-FFF2-40B4-BE49-F238E27FC236}">
                <a16:creationId xmlns:a16="http://schemas.microsoft.com/office/drawing/2014/main" id="{3255C70B-2238-493E-8B69-D155B671FDC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3EEA597A-81EE-414A-863E-4FFBB359D543}"/>
              </a:ext>
            </a:extLst>
          </p:cNvPr>
          <p:cNvSpPr>
            <a:spLocks noGrp="1"/>
          </p:cNvSpPr>
          <p:nvPr>
            <p:ph type="sldNum" sz="quarter" idx="12"/>
          </p:nvPr>
        </p:nvSpPr>
        <p:spPr/>
        <p:txBody>
          <a:bodyPr/>
          <a:lstStyle/>
          <a:p>
            <a:fld id="{317C1024-BE00-4C55-9AD3-741494D2ECB4}" type="slidenum">
              <a:rPr lang="de-DE" smtClean="0"/>
              <a:t>‹Nr.›</a:t>
            </a:fld>
            <a:endParaRPr lang="de-DE"/>
          </a:p>
        </p:txBody>
      </p:sp>
    </p:spTree>
    <p:extLst>
      <p:ext uri="{BB962C8B-B14F-4D97-AF65-F5344CB8AC3E}">
        <p14:creationId xmlns:p14="http://schemas.microsoft.com/office/powerpoint/2010/main" val="2358186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0F489D52-C91D-41CD-AFDF-8B872D839654}"/>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7152729A-6D6D-4178-A5BF-71582B69DAA9}"/>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56385EB-CEEB-434B-809D-3BBD17264847}"/>
              </a:ext>
            </a:extLst>
          </p:cNvPr>
          <p:cNvSpPr>
            <a:spLocks noGrp="1"/>
          </p:cNvSpPr>
          <p:nvPr>
            <p:ph type="dt" sz="half" idx="10"/>
          </p:nvPr>
        </p:nvSpPr>
        <p:spPr/>
        <p:txBody>
          <a:bodyPr/>
          <a:lstStyle/>
          <a:p>
            <a:fld id="{4432B222-0FA1-4FC0-8A0C-0FD516A5F765}" type="datetimeFigureOut">
              <a:rPr lang="de-DE" smtClean="0"/>
              <a:t>21.03.2022</a:t>
            </a:fld>
            <a:endParaRPr lang="de-DE"/>
          </a:p>
        </p:txBody>
      </p:sp>
      <p:sp>
        <p:nvSpPr>
          <p:cNvPr id="5" name="Fußzeilenplatzhalter 4">
            <a:extLst>
              <a:ext uri="{FF2B5EF4-FFF2-40B4-BE49-F238E27FC236}">
                <a16:creationId xmlns:a16="http://schemas.microsoft.com/office/drawing/2014/main" id="{06A8A4E0-4BE4-482E-80C6-36CC07DF659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49A85BF1-4289-4458-AB00-7836215016DB}"/>
              </a:ext>
            </a:extLst>
          </p:cNvPr>
          <p:cNvSpPr>
            <a:spLocks noGrp="1"/>
          </p:cNvSpPr>
          <p:nvPr>
            <p:ph type="sldNum" sz="quarter" idx="12"/>
          </p:nvPr>
        </p:nvSpPr>
        <p:spPr/>
        <p:txBody>
          <a:bodyPr/>
          <a:lstStyle/>
          <a:p>
            <a:fld id="{317C1024-BE00-4C55-9AD3-741494D2ECB4}" type="slidenum">
              <a:rPr lang="de-DE" smtClean="0"/>
              <a:t>‹Nr.›</a:t>
            </a:fld>
            <a:endParaRPr lang="de-DE"/>
          </a:p>
        </p:txBody>
      </p:sp>
    </p:spTree>
    <p:extLst>
      <p:ext uri="{BB962C8B-B14F-4D97-AF65-F5344CB8AC3E}">
        <p14:creationId xmlns:p14="http://schemas.microsoft.com/office/powerpoint/2010/main" val="2792974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76EB5B-BD6D-4962-9E02-84FEBB34D632}"/>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13338F78-26C1-4F4D-9CFB-153749016F6C}"/>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0964599-6D1C-40CC-92F5-764BD2C2EF6A}"/>
              </a:ext>
            </a:extLst>
          </p:cNvPr>
          <p:cNvSpPr>
            <a:spLocks noGrp="1"/>
          </p:cNvSpPr>
          <p:nvPr>
            <p:ph type="dt" sz="half" idx="10"/>
          </p:nvPr>
        </p:nvSpPr>
        <p:spPr/>
        <p:txBody>
          <a:bodyPr/>
          <a:lstStyle/>
          <a:p>
            <a:fld id="{4432B222-0FA1-4FC0-8A0C-0FD516A5F765}" type="datetimeFigureOut">
              <a:rPr lang="de-DE" smtClean="0"/>
              <a:t>21.03.2022</a:t>
            </a:fld>
            <a:endParaRPr lang="de-DE"/>
          </a:p>
        </p:txBody>
      </p:sp>
      <p:sp>
        <p:nvSpPr>
          <p:cNvPr id="5" name="Fußzeilenplatzhalter 4">
            <a:extLst>
              <a:ext uri="{FF2B5EF4-FFF2-40B4-BE49-F238E27FC236}">
                <a16:creationId xmlns:a16="http://schemas.microsoft.com/office/drawing/2014/main" id="{EA86C47E-2CAF-403B-960D-1636CA25E544}"/>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BE56F7A-E110-4E5E-A933-A55481228744}"/>
              </a:ext>
            </a:extLst>
          </p:cNvPr>
          <p:cNvSpPr>
            <a:spLocks noGrp="1"/>
          </p:cNvSpPr>
          <p:nvPr>
            <p:ph type="sldNum" sz="quarter" idx="12"/>
          </p:nvPr>
        </p:nvSpPr>
        <p:spPr/>
        <p:txBody>
          <a:bodyPr/>
          <a:lstStyle/>
          <a:p>
            <a:fld id="{317C1024-BE00-4C55-9AD3-741494D2ECB4}" type="slidenum">
              <a:rPr lang="de-DE" smtClean="0"/>
              <a:t>‹Nr.›</a:t>
            </a:fld>
            <a:endParaRPr lang="de-DE"/>
          </a:p>
        </p:txBody>
      </p:sp>
    </p:spTree>
    <p:extLst>
      <p:ext uri="{BB962C8B-B14F-4D97-AF65-F5344CB8AC3E}">
        <p14:creationId xmlns:p14="http://schemas.microsoft.com/office/powerpoint/2010/main" val="3254292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6BE381-C76C-4C37-93BD-28284FFD29C9}"/>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63703011-C14D-448D-84C8-C76B8FD98D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B33F9B9-DCB3-4048-B852-7317A650AF5E}"/>
              </a:ext>
            </a:extLst>
          </p:cNvPr>
          <p:cNvSpPr>
            <a:spLocks noGrp="1"/>
          </p:cNvSpPr>
          <p:nvPr>
            <p:ph type="dt" sz="half" idx="10"/>
          </p:nvPr>
        </p:nvSpPr>
        <p:spPr/>
        <p:txBody>
          <a:bodyPr/>
          <a:lstStyle/>
          <a:p>
            <a:fld id="{4432B222-0FA1-4FC0-8A0C-0FD516A5F765}" type="datetimeFigureOut">
              <a:rPr lang="de-DE" smtClean="0"/>
              <a:t>21.03.2022</a:t>
            </a:fld>
            <a:endParaRPr lang="de-DE"/>
          </a:p>
        </p:txBody>
      </p:sp>
      <p:sp>
        <p:nvSpPr>
          <p:cNvPr id="5" name="Fußzeilenplatzhalter 4">
            <a:extLst>
              <a:ext uri="{FF2B5EF4-FFF2-40B4-BE49-F238E27FC236}">
                <a16:creationId xmlns:a16="http://schemas.microsoft.com/office/drawing/2014/main" id="{AE6A9A49-2268-4E19-A19A-F43E68FDB76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E411916-0A48-4973-8CFB-7381F8F9C6B6}"/>
              </a:ext>
            </a:extLst>
          </p:cNvPr>
          <p:cNvSpPr>
            <a:spLocks noGrp="1"/>
          </p:cNvSpPr>
          <p:nvPr>
            <p:ph type="sldNum" sz="quarter" idx="12"/>
          </p:nvPr>
        </p:nvSpPr>
        <p:spPr/>
        <p:txBody>
          <a:bodyPr/>
          <a:lstStyle/>
          <a:p>
            <a:fld id="{317C1024-BE00-4C55-9AD3-741494D2ECB4}" type="slidenum">
              <a:rPr lang="de-DE" smtClean="0"/>
              <a:t>‹Nr.›</a:t>
            </a:fld>
            <a:endParaRPr lang="de-DE"/>
          </a:p>
        </p:txBody>
      </p:sp>
    </p:spTree>
    <p:extLst>
      <p:ext uri="{BB962C8B-B14F-4D97-AF65-F5344CB8AC3E}">
        <p14:creationId xmlns:p14="http://schemas.microsoft.com/office/powerpoint/2010/main" val="1819797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90B273-0B9D-4640-A6EC-A3508F7A6A0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57E8B39F-D66D-4F34-ADC2-FAFAFA715F9D}"/>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8FBEF43B-BA5F-429E-A7FD-A305FDB61813}"/>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6C8F238D-0FA4-4853-A319-44B1BA21746E}"/>
              </a:ext>
            </a:extLst>
          </p:cNvPr>
          <p:cNvSpPr>
            <a:spLocks noGrp="1"/>
          </p:cNvSpPr>
          <p:nvPr>
            <p:ph type="dt" sz="half" idx="10"/>
          </p:nvPr>
        </p:nvSpPr>
        <p:spPr/>
        <p:txBody>
          <a:bodyPr/>
          <a:lstStyle/>
          <a:p>
            <a:fld id="{4432B222-0FA1-4FC0-8A0C-0FD516A5F765}" type="datetimeFigureOut">
              <a:rPr lang="de-DE" smtClean="0"/>
              <a:t>21.03.2022</a:t>
            </a:fld>
            <a:endParaRPr lang="de-DE"/>
          </a:p>
        </p:txBody>
      </p:sp>
      <p:sp>
        <p:nvSpPr>
          <p:cNvPr id="6" name="Fußzeilenplatzhalter 5">
            <a:extLst>
              <a:ext uri="{FF2B5EF4-FFF2-40B4-BE49-F238E27FC236}">
                <a16:creationId xmlns:a16="http://schemas.microsoft.com/office/drawing/2014/main" id="{8E254B96-F2F6-4D76-81DE-201C8AF46D9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4CB557AC-98AE-49D4-A0FC-3FEECA561E4A}"/>
              </a:ext>
            </a:extLst>
          </p:cNvPr>
          <p:cNvSpPr>
            <a:spLocks noGrp="1"/>
          </p:cNvSpPr>
          <p:nvPr>
            <p:ph type="sldNum" sz="quarter" idx="12"/>
          </p:nvPr>
        </p:nvSpPr>
        <p:spPr/>
        <p:txBody>
          <a:bodyPr/>
          <a:lstStyle/>
          <a:p>
            <a:fld id="{317C1024-BE00-4C55-9AD3-741494D2ECB4}" type="slidenum">
              <a:rPr lang="de-DE" smtClean="0"/>
              <a:t>‹Nr.›</a:t>
            </a:fld>
            <a:endParaRPr lang="de-DE"/>
          </a:p>
        </p:txBody>
      </p:sp>
    </p:spTree>
    <p:extLst>
      <p:ext uri="{BB962C8B-B14F-4D97-AF65-F5344CB8AC3E}">
        <p14:creationId xmlns:p14="http://schemas.microsoft.com/office/powerpoint/2010/main" val="2351599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43435A-3571-4E74-A0BA-09D688BE2D81}"/>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1A7123FB-58E2-453A-B9D9-D1B20DCFD6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7A2F0C41-0844-438F-9BD9-BD3A3A616C9C}"/>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C5D77C4-5231-4842-9467-88AF20C2C5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CD80FBC0-F9F0-4C08-A4F4-19B3A9597D8A}"/>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E9E9E945-0E90-470B-9AD4-0F9CD6DFCB7B}"/>
              </a:ext>
            </a:extLst>
          </p:cNvPr>
          <p:cNvSpPr>
            <a:spLocks noGrp="1"/>
          </p:cNvSpPr>
          <p:nvPr>
            <p:ph type="dt" sz="half" idx="10"/>
          </p:nvPr>
        </p:nvSpPr>
        <p:spPr/>
        <p:txBody>
          <a:bodyPr/>
          <a:lstStyle/>
          <a:p>
            <a:fld id="{4432B222-0FA1-4FC0-8A0C-0FD516A5F765}" type="datetimeFigureOut">
              <a:rPr lang="de-DE" smtClean="0"/>
              <a:t>21.03.2022</a:t>
            </a:fld>
            <a:endParaRPr lang="de-DE"/>
          </a:p>
        </p:txBody>
      </p:sp>
      <p:sp>
        <p:nvSpPr>
          <p:cNvPr id="8" name="Fußzeilenplatzhalter 7">
            <a:extLst>
              <a:ext uri="{FF2B5EF4-FFF2-40B4-BE49-F238E27FC236}">
                <a16:creationId xmlns:a16="http://schemas.microsoft.com/office/drawing/2014/main" id="{A21B9962-B633-4AFC-B9D5-3B44C78D513D}"/>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347CB5C4-6EF2-4249-9869-4E9F5FFDE0BC}"/>
              </a:ext>
            </a:extLst>
          </p:cNvPr>
          <p:cNvSpPr>
            <a:spLocks noGrp="1"/>
          </p:cNvSpPr>
          <p:nvPr>
            <p:ph type="sldNum" sz="quarter" idx="12"/>
          </p:nvPr>
        </p:nvSpPr>
        <p:spPr/>
        <p:txBody>
          <a:bodyPr/>
          <a:lstStyle/>
          <a:p>
            <a:fld id="{317C1024-BE00-4C55-9AD3-741494D2ECB4}" type="slidenum">
              <a:rPr lang="de-DE" smtClean="0"/>
              <a:t>‹Nr.›</a:t>
            </a:fld>
            <a:endParaRPr lang="de-DE"/>
          </a:p>
        </p:txBody>
      </p:sp>
    </p:spTree>
    <p:extLst>
      <p:ext uri="{BB962C8B-B14F-4D97-AF65-F5344CB8AC3E}">
        <p14:creationId xmlns:p14="http://schemas.microsoft.com/office/powerpoint/2010/main" val="1271795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974082-5A7D-4DEB-846D-86CF675BE492}"/>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B0F4AC1B-489C-4CF3-90D7-47BFDB192B88}"/>
              </a:ext>
            </a:extLst>
          </p:cNvPr>
          <p:cNvSpPr>
            <a:spLocks noGrp="1"/>
          </p:cNvSpPr>
          <p:nvPr>
            <p:ph type="dt" sz="half" idx="10"/>
          </p:nvPr>
        </p:nvSpPr>
        <p:spPr/>
        <p:txBody>
          <a:bodyPr/>
          <a:lstStyle/>
          <a:p>
            <a:fld id="{4432B222-0FA1-4FC0-8A0C-0FD516A5F765}" type="datetimeFigureOut">
              <a:rPr lang="de-DE" smtClean="0"/>
              <a:t>21.03.2022</a:t>
            </a:fld>
            <a:endParaRPr lang="de-DE"/>
          </a:p>
        </p:txBody>
      </p:sp>
      <p:sp>
        <p:nvSpPr>
          <p:cNvPr id="4" name="Fußzeilenplatzhalter 3">
            <a:extLst>
              <a:ext uri="{FF2B5EF4-FFF2-40B4-BE49-F238E27FC236}">
                <a16:creationId xmlns:a16="http://schemas.microsoft.com/office/drawing/2014/main" id="{A92BEBA4-507E-4D88-975E-61B122948C2D}"/>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6CB6907-C5A3-4D2A-A350-B0D53F7DFB72}"/>
              </a:ext>
            </a:extLst>
          </p:cNvPr>
          <p:cNvSpPr>
            <a:spLocks noGrp="1"/>
          </p:cNvSpPr>
          <p:nvPr>
            <p:ph type="sldNum" sz="quarter" idx="12"/>
          </p:nvPr>
        </p:nvSpPr>
        <p:spPr/>
        <p:txBody>
          <a:bodyPr/>
          <a:lstStyle/>
          <a:p>
            <a:fld id="{317C1024-BE00-4C55-9AD3-741494D2ECB4}" type="slidenum">
              <a:rPr lang="de-DE" smtClean="0"/>
              <a:t>‹Nr.›</a:t>
            </a:fld>
            <a:endParaRPr lang="de-DE"/>
          </a:p>
        </p:txBody>
      </p:sp>
    </p:spTree>
    <p:extLst>
      <p:ext uri="{BB962C8B-B14F-4D97-AF65-F5344CB8AC3E}">
        <p14:creationId xmlns:p14="http://schemas.microsoft.com/office/powerpoint/2010/main" val="4195398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76755F33-425F-4E14-A30D-96247DB78A4E}"/>
              </a:ext>
            </a:extLst>
          </p:cNvPr>
          <p:cNvSpPr>
            <a:spLocks noGrp="1"/>
          </p:cNvSpPr>
          <p:nvPr>
            <p:ph type="dt" sz="half" idx="10"/>
          </p:nvPr>
        </p:nvSpPr>
        <p:spPr/>
        <p:txBody>
          <a:bodyPr/>
          <a:lstStyle/>
          <a:p>
            <a:fld id="{4432B222-0FA1-4FC0-8A0C-0FD516A5F765}" type="datetimeFigureOut">
              <a:rPr lang="de-DE" smtClean="0"/>
              <a:t>21.03.2022</a:t>
            </a:fld>
            <a:endParaRPr lang="de-DE"/>
          </a:p>
        </p:txBody>
      </p:sp>
      <p:sp>
        <p:nvSpPr>
          <p:cNvPr id="3" name="Fußzeilenplatzhalter 2">
            <a:extLst>
              <a:ext uri="{FF2B5EF4-FFF2-40B4-BE49-F238E27FC236}">
                <a16:creationId xmlns:a16="http://schemas.microsoft.com/office/drawing/2014/main" id="{EE93BAE2-2D2B-445B-8C31-0FD4B48E93BA}"/>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11865742-881C-4F67-8AF4-4213587D0515}"/>
              </a:ext>
            </a:extLst>
          </p:cNvPr>
          <p:cNvSpPr>
            <a:spLocks noGrp="1"/>
          </p:cNvSpPr>
          <p:nvPr>
            <p:ph type="sldNum" sz="quarter" idx="12"/>
          </p:nvPr>
        </p:nvSpPr>
        <p:spPr/>
        <p:txBody>
          <a:bodyPr/>
          <a:lstStyle/>
          <a:p>
            <a:fld id="{317C1024-BE00-4C55-9AD3-741494D2ECB4}" type="slidenum">
              <a:rPr lang="de-DE" smtClean="0"/>
              <a:t>‹Nr.›</a:t>
            </a:fld>
            <a:endParaRPr lang="de-DE"/>
          </a:p>
        </p:txBody>
      </p:sp>
    </p:spTree>
    <p:extLst>
      <p:ext uri="{BB962C8B-B14F-4D97-AF65-F5344CB8AC3E}">
        <p14:creationId xmlns:p14="http://schemas.microsoft.com/office/powerpoint/2010/main" val="1500159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CA4E55-78CD-4A29-9B22-894E4C8BFE09}"/>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F624FE50-0008-4DB8-A9AB-58B9D3A432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2FDD2F83-ABD5-43E7-B044-EA6E87665D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466EB60F-6674-4BF8-A33D-95BB31BC885F}"/>
              </a:ext>
            </a:extLst>
          </p:cNvPr>
          <p:cNvSpPr>
            <a:spLocks noGrp="1"/>
          </p:cNvSpPr>
          <p:nvPr>
            <p:ph type="dt" sz="half" idx="10"/>
          </p:nvPr>
        </p:nvSpPr>
        <p:spPr/>
        <p:txBody>
          <a:bodyPr/>
          <a:lstStyle/>
          <a:p>
            <a:fld id="{4432B222-0FA1-4FC0-8A0C-0FD516A5F765}" type="datetimeFigureOut">
              <a:rPr lang="de-DE" smtClean="0"/>
              <a:t>21.03.2022</a:t>
            </a:fld>
            <a:endParaRPr lang="de-DE"/>
          </a:p>
        </p:txBody>
      </p:sp>
      <p:sp>
        <p:nvSpPr>
          <p:cNvPr id="6" name="Fußzeilenplatzhalter 5">
            <a:extLst>
              <a:ext uri="{FF2B5EF4-FFF2-40B4-BE49-F238E27FC236}">
                <a16:creationId xmlns:a16="http://schemas.microsoft.com/office/drawing/2014/main" id="{372790B0-4B84-428A-8017-FC272E52C1C8}"/>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95E63AC8-02BD-4390-A5CC-3D22860342B3}"/>
              </a:ext>
            </a:extLst>
          </p:cNvPr>
          <p:cNvSpPr>
            <a:spLocks noGrp="1"/>
          </p:cNvSpPr>
          <p:nvPr>
            <p:ph type="sldNum" sz="quarter" idx="12"/>
          </p:nvPr>
        </p:nvSpPr>
        <p:spPr/>
        <p:txBody>
          <a:bodyPr/>
          <a:lstStyle/>
          <a:p>
            <a:fld id="{317C1024-BE00-4C55-9AD3-741494D2ECB4}" type="slidenum">
              <a:rPr lang="de-DE" smtClean="0"/>
              <a:t>‹Nr.›</a:t>
            </a:fld>
            <a:endParaRPr lang="de-DE"/>
          </a:p>
        </p:txBody>
      </p:sp>
    </p:spTree>
    <p:extLst>
      <p:ext uri="{BB962C8B-B14F-4D97-AF65-F5344CB8AC3E}">
        <p14:creationId xmlns:p14="http://schemas.microsoft.com/office/powerpoint/2010/main" val="3281290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AB4DD9-2CEB-4890-A12D-7E0C750C70DF}"/>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B7DABCE4-9BDF-4687-997C-47C978FC92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026D3097-3CC4-48A0-93F8-1C196F10D2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5189368-00B9-4134-827C-03948843FE90}"/>
              </a:ext>
            </a:extLst>
          </p:cNvPr>
          <p:cNvSpPr>
            <a:spLocks noGrp="1"/>
          </p:cNvSpPr>
          <p:nvPr>
            <p:ph type="dt" sz="half" idx="10"/>
          </p:nvPr>
        </p:nvSpPr>
        <p:spPr/>
        <p:txBody>
          <a:bodyPr/>
          <a:lstStyle/>
          <a:p>
            <a:fld id="{4432B222-0FA1-4FC0-8A0C-0FD516A5F765}" type="datetimeFigureOut">
              <a:rPr lang="de-DE" smtClean="0"/>
              <a:t>21.03.2022</a:t>
            </a:fld>
            <a:endParaRPr lang="de-DE"/>
          </a:p>
        </p:txBody>
      </p:sp>
      <p:sp>
        <p:nvSpPr>
          <p:cNvPr id="6" name="Fußzeilenplatzhalter 5">
            <a:extLst>
              <a:ext uri="{FF2B5EF4-FFF2-40B4-BE49-F238E27FC236}">
                <a16:creationId xmlns:a16="http://schemas.microsoft.com/office/drawing/2014/main" id="{FEE9C3C4-D7BD-49EB-9F9E-A34F1D3B467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650CF90C-EB16-4C38-B34C-7D87538557C9}"/>
              </a:ext>
            </a:extLst>
          </p:cNvPr>
          <p:cNvSpPr>
            <a:spLocks noGrp="1"/>
          </p:cNvSpPr>
          <p:nvPr>
            <p:ph type="sldNum" sz="quarter" idx="12"/>
          </p:nvPr>
        </p:nvSpPr>
        <p:spPr/>
        <p:txBody>
          <a:bodyPr/>
          <a:lstStyle/>
          <a:p>
            <a:fld id="{317C1024-BE00-4C55-9AD3-741494D2ECB4}" type="slidenum">
              <a:rPr lang="de-DE" smtClean="0"/>
              <a:t>‹Nr.›</a:t>
            </a:fld>
            <a:endParaRPr lang="de-DE"/>
          </a:p>
        </p:txBody>
      </p:sp>
    </p:spTree>
    <p:extLst>
      <p:ext uri="{BB962C8B-B14F-4D97-AF65-F5344CB8AC3E}">
        <p14:creationId xmlns:p14="http://schemas.microsoft.com/office/powerpoint/2010/main" val="3371077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ABEF2AAE-6DFE-41A7-A600-A760330CD8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01DA3E33-BEBF-4AE9-AC81-7DF48AA714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8370ED14-9308-4D53-8C27-59401D62B9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32B222-0FA1-4FC0-8A0C-0FD516A5F765}" type="datetimeFigureOut">
              <a:rPr lang="de-DE" smtClean="0"/>
              <a:t>21.03.2022</a:t>
            </a:fld>
            <a:endParaRPr lang="de-DE"/>
          </a:p>
        </p:txBody>
      </p:sp>
      <p:sp>
        <p:nvSpPr>
          <p:cNvPr id="5" name="Fußzeilenplatzhalter 4">
            <a:extLst>
              <a:ext uri="{FF2B5EF4-FFF2-40B4-BE49-F238E27FC236}">
                <a16:creationId xmlns:a16="http://schemas.microsoft.com/office/drawing/2014/main" id="{BB82D77E-EAF5-4340-B8CE-0C68CAC993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E712E5B2-E4A9-45C7-9832-55DD9CD611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7C1024-BE00-4C55-9AD3-741494D2ECB4}" type="slidenum">
              <a:rPr lang="de-DE" smtClean="0"/>
              <a:t>‹Nr.›</a:t>
            </a:fld>
            <a:endParaRPr lang="de-DE"/>
          </a:p>
        </p:txBody>
      </p:sp>
    </p:spTree>
    <p:extLst>
      <p:ext uri="{BB962C8B-B14F-4D97-AF65-F5344CB8AC3E}">
        <p14:creationId xmlns:p14="http://schemas.microsoft.com/office/powerpoint/2010/main" val="13455060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mailto:kilian@germsem.uni-kiel.de"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hyperlink" Target="https://bop.unibe.ch/linguistik-online/article/view/3350" TargetMode="Externa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emf"/><Relationship Id="rId7" Type="http://schemas.openxmlformats.org/officeDocument/2006/relationships/image" Target="../media/image16.jpeg"/><Relationship Id="rId2" Type="http://schemas.openxmlformats.org/officeDocument/2006/relationships/image" Target="../media/image11.emf"/><Relationship Id="rId1" Type="http://schemas.openxmlformats.org/officeDocument/2006/relationships/slideLayout" Target="../slideLayouts/slideLayout4.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tmp"/><Relationship Id="rId9"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image" Target="../media/image28.png"/><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13.jpeg"/><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4.tmp"/><Relationship Id="rId2" Type="http://schemas.openxmlformats.org/officeDocument/2006/relationships/image" Target="../media/image33.tmp"/><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2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 Id="rId5" Type="http://schemas.openxmlformats.org/officeDocument/2006/relationships/image" Target="../media/image46.jpeg"/><Relationship Id="rId4" Type="http://schemas.openxmlformats.org/officeDocument/2006/relationships/image" Target="../media/image45.jpeg"/></Relationships>
</file>

<file path=ppt/slides/_rels/slide28.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48.jpeg"/><Relationship Id="rId7" Type="http://schemas.openxmlformats.org/officeDocument/2006/relationships/image" Target="../media/image52.jpeg"/><Relationship Id="rId2" Type="http://schemas.openxmlformats.org/officeDocument/2006/relationships/image" Target="../media/image47.jpeg"/><Relationship Id="rId1" Type="http://schemas.openxmlformats.org/officeDocument/2006/relationships/slideLayout" Target="../slideLayouts/slideLayout4.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 Id="rId9" Type="http://schemas.openxmlformats.org/officeDocument/2006/relationships/image" Target="../media/image54.jpeg"/></Relationships>
</file>

<file path=ppt/slides/_rels/slide2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4.xml"/><Relationship Id="rId5" Type="http://schemas.openxmlformats.org/officeDocument/2006/relationships/image" Target="../media/image58.jpeg"/><Relationship Id="rId4" Type="http://schemas.openxmlformats.org/officeDocument/2006/relationships/image" Target="../media/image5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image" Target="../media/image60.png"/><Relationship Id="rId1" Type="http://schemas.openxmlformats.org/officeDocument/2006/relationships/slideLayout" Target="../slideLayouts/slideLayout4.xml"/><Relationship Id="rId5" Type="http://schemas.openxmlformats.org/officeDocument/2006/relationships/image" Target="../media/image63.png"/><Relationship Id="rId4" Type="http://schemas.openxmlformats.org/officeDocument/2006/relationships/image" Target="../media/image62.png"/></Relationships>
</file>

<file path=ppt/slides/_rels/slide32.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8" Type="http://schemas.openxmlformats.org/officeDocument/2006/relationships/image" Target="../media/image72.jpeg"/><Relationship Id="rId3" Type="http://schemas.openxmlformats.org/officeDocument/2006/relationships/image" Target="../media/image67.jpeg"/><Relationship Id="rId7" Type="http://schemas.openxmlformats.org/officeDocument/2006/relationships/image" Target="../media/image71.jpeg"/><Relationship Id="rId2" Type="http://schemas.openxmlformats.org/officeDocument/2006/relationships/image" Target="../media/image66.jpeg"/><Relationship Id="rId1" Type="http://schemas.openxmlformats.org/officeDocument/2006/relationships/slideLayout" Target="../slideLayouts/slideLayout4.xml"/><Relationship Id="rId6" Type="http://schemas.openxmlformats.org/officeDocument/2006/relationships/image" Target="../media/image70.jpeg"/><Relationship Id="rId5" Type="http://schemas.openxmlformats.org/officeDocument/2006/relationships/image" Target="../media/image69.jpeg"/><Relationship Id="rId4" Type="http://schemas.openxmlformats.org/officeDocument/2006/relationships/image" Target="../media/image68.jpeg"/><Relationship Id="rId9" Type="http://schemas.openxmlformats.org/officeDocument/2006/relationships/image" Target="../media/image73.jpeg"/></Relationships>
</file>

<file path=ppt/slides/_rels/slide34.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stereotypenprojekt.eu/projektresultate-r-1/smik-unterrichtsmaterialien-zu-stereotypen-smik-undervisningsmaterialer-om-stereotyper/" TargetMode="External"/><Relationship Id="rId2" Type="http://schemas.openxmlformats.org/officeDocument/2006/relationships/hyperlink" Target="http://docplayer.org/35432195-Ein-europaeisches-projekt-nachbarsprachen-in-grenzregionen-erfahrungen-und-ergebnisse.html"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75.png"/><Relationship Id="rId7" Type="http://schemas.openxmlformats.org/officeDocument/2006/relationships/image" Target="../media/image79.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78.png"/><Relationship Id="rId11" Type="http://schemas.openxmlformats.org/officeDocument/2006/relationships/image" Target="../media/image83.jpeg"/><Relationship Id="rId5" Type="http://schemas.openxmlformats.org/officeDocument/2006/relationships/image" Target="../media/image77.png"/><Relationship Id="rId10" Type="http://schemas.openxmlformats.org/officeDocument/2006/relationships/image" Target="../media/image82.png"/><Relationship Id="rId4" Type="http://schemas.openxmlformats.org/officeDocument/2006/relationships/image" Target="../media/image76.png"/><Relationship Id="rId9" Type="http://schemas.openxmlformats.org/officeDocument/2006/relationships/image" Target="../media/image81.png"/></Relationships>
</file>

<file path=ppt/slides/_rels/slide38.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fachportal.lernnetz.de/sh/faecher/daenisch/fachanforderungen.html" TargetMode="Externa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8" Type="http://schemas.openxmlformats.org/officeDocument/2006/relationships/hyperlink" Target="mailto:ehall@naestved.dk" TargetMode="External"/><Relationship Id="rId3" Type="http://schemas.openxmlformats.org/officeDocument/2006/relationships/hyperlink" Target="http://www.stereotypenprojekt.eu/" TargetMode="External"/><Relationship Id="rId7" Type="http://schemas.openxmlformats.org/officeDocument/2006/relationships/hyperlink" Target="https://www.stereotypenprojekt.eu/projektresultate-r-1/smik-publikationer-n/"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hyperlink" Target="https://bop.unibe.ch/linguistik-online/issue/view/678" TargetMode="External"/><Relationship Id="rId5" Type="http://schemas.openxmlformats.org/officeDocument/2006/relationships/image" Target="../media/image1.png"/><Relationship Id="rId4" Type="http://schemas.openxmlformats.org/officeDocument/2006/relationships/hyperlink" Target="http://www.kultkit.eu/" TargetMode="External"/><Relationship Id="rId9" Type="http://schemas.openxmlformats.org/officeDocument/2006/relationships/hyperlink" Target="mailto:ehall@cc.au.dk"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fachportal.lernnetz.de/sh/faecher/daenisch/fachanforderungen.html"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uvm.dk/gymnasiale-uddannelser/fag-og-laereplaner/laereplaner-2017/stx-laereplaner-2017"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uvm.dk/gymnasiale-uddannelser/fag-og-laereplaner/laereplaner-2017/stx-laereplaner-2017"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6C32DC-E977-4211-8850-223CCE91F14D}"/>
              </a:ext>
            </a:extLst>
          </p:cNvPr>
          <p:cNvSpPr>
            <a:spLocks noGrp="1"/>
          </p:cNvSpPr>
          <p:nvPr>
            <p:ph type="ctrTitle"/>
          </p:nvPr>
        </p:nvSpPr>
        <p:spPr>
          <a:xfrm>
            <a:off x="1524000" y="2681831"/>
            <a:ext cx="9144000" cy="2767396"/>
          </a:xfrm>
        </p:spPr>
        <p:txBody>
          <a:bodyPr>
            <a:normAutofit fontScale="90000"/>
          </a:bodyPr>
          <a:lstStyle/>
          <a:p>
            <a:r>
              <a:rPr lang="de-DE" sz="4400" dirty="0"/>
              <a:t>Workshopthema „Interkulturelle kommunikative Kompetenz“</a:t>
            </a:r>
            <a:br>
              <a:rPr lang="de-DE" dirty="0"/>
            </a:br>
            <a:br>
              <a:rPr lang="de-DE" sz="2200" dirty="0"/>
            </a:br>
            <a:r>
              <a:rPr lang="de-DE" sz="4900" b="1" dirty="0"/>
              <a:t>Deutsch-dänische Stereotype</a:t>
            </a:r>
            <a:br>
              <a:rPr lang="de-DE" sz="4900" b="1" dirty="0"/>
            </a:br>
            <a:br>
              <a:rPr lang="de-DE" sz="2200" b="1" dirty="0"/>
            </a:br>
            <a:r>
              <a:rPr lang="de-DE" sz="2700" b="1" dirty="0"/>
              <a:t>Erla Hallsteinsdóttir</a:t>
            </a:r>
          </a:p>
        </p:txBody>
      </p:sp>
      <p:sp>
        <p:nvSpPr>
          <p:cNvPr id="3" name="Untertitel 2">
            <a:extLst>
              <a:ext uri="{FF2B5EF4-FFF2-40B4-BE49-F238E27FC236}">
                <a16:creationId xmlns:a16="http://schemas.microsoft.com/office/drawing/2014/main" id="{C1D9BD40-4243-4972-8B64-EE436B6B86CE}"/>
              </a:ext>
            </a:extLst>
          </p:cNvPr>
          <p:cNvSpPr>
            <a:spLocks noGrp="1"/>
          </p:cNvSpPr>
          <p:nvPr>
            <p:ph type="subTitle" idx="1"/>
          </p:nvPr>
        </p:nvSpPr>
        <p:spPr>
          <a:xfrm>
            <a:off x="1524000" y="438864"/>
            <a:ext cx="9144000" cy="1366997"/>
          </a:xfrm>
        </p:spPr>
        <p:txBody>
          <a:bodyPr/>
          <a:lstStyle/>
          <a:p>
            <a:endParaRPr lang="de-DE" b="1" dirty="0"/>
          </a:p>
          <a:p>
            <a:r>
              <a:rPr lang="de-DE" b="1" dirty="0"/>
              <a:t>Deutsch und Dänisch als Nachbarsprachen: didaktische Ansätze und praktische Umsetzung im Unterricht</a:t>
            </a:r>
          </a:p>
        </p:txBody>
      </p:sp>
      <p:pic>
        <p:nvPicPr>
          <p:cNvPr id="4" name="Billede 7">
            <a:extLst>
              <a:ext uri="{FF2B5EF4-FFF2-40B4-BE49-F238E27FC236}">
                <a16:creationId xmlns:a16="http://schemas.microsoft.com/office/drawing/2014/main" id="{8453664E-00E0-4B2A-AB90-836E96181428}"/>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7690980" y="5799550"/>
            <a:ext cx="4192449" cy="824823"/>
          </a:xfrm>
          <a:prstGeom prst="rect">
            <a:avLst/>
          </a:prstGeom>
        </p:spPr>
      </p:pic>
    </p:spTree>
    <p:extLst>
      <p:ext uri="{BB962C8B-B14F-4D97-AF65-F5344CB8AC3E}">
        <p14:creationId xmlns:p14="http://schemas.microsoft.com/office/powerpoint/2010/main" val="18699564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23">
            <a:extLst>
              <a:ext uri="{FF2B5EF4-FFF2-40B4-BE49-F238E27FC236}">
                <a16:creationId xmlns:a16="http://schemas.microsoft.com/office/drawing/2014/main" id="{70974B75-0842-4B76-957F-0E0C736A55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48718E0-06C1-46B4-AB53-E72F7F705D78}"/>
              </a:ext>
            </a:extLst>
          </p:cNvPr>
          <p:cNvSpPr>
            <a:spLocks noGrp="1"/>
          </p:cNvSpPr>
          <p:nvPr>
            <p:ph type="title"/>
          </p:nvPr>
        </p:nvSpPr>
        <p:spPr>
          <a:xfrm>
            <a:off x="508819" y="609598"/>
            <a:ext cx="8035873" cy="1330841"/>
          </a:xfrm>
        </p:spPr>
        <p:txBody>
          <a:bodyPr>
            <a:noAutofit/>
          </a:bodyPr>
          <a:lstStyle/>
          <a:p>
            <a:pPr marL="0" indent="0">
              <a:lnSpc>
                <a:spcPct val="100000"/>
              </a:lnSpc>
              <a:spcBef>
                <a:spcPts val="0"/>
              </a:spcBef>
              <a:buNone/>
            </a:pPr>
            <a:r>
              <a:rPr lang="de-DE" sz="3600" dirty="0">
                <a:effectLst/>
                <a:ea typeface="Calibri" panose="020F0502020204030204" pitchFamily="34" charset="0"/>
                <a:cs typeface="Times New Roman" panose="02020603050405020304" pitchFamily="18" charset="0"/>
              </a:rPr>
              <a:t>Unterrichtsmaterialien zur Bewusstmachung von Stereotypen und Reflexion über nationale Stereotype</a:t>
            </a:r>
          </a:p>
        </p:txBody>
      </p:sp>
      <p:sp>
        <p:nvSpPr>
          <p:cNvPr id="3" name="Inhaltsplatzhalter 2">
            <a:extLst>
              <a:ext uri="{FF2B5EF4-FFF2-40B4-BE49-F238E27FC236}">
                <a16:creationId xmlns:a16="http://schemas.microsoft.com/office/drawing/2014/main" id="{8EE2179A-F3E5-4302-AE63-49F81309FAE9}"/>
              </a:ext>
            </a:extLst>
          </p:cNvPr>
          <p:cNvSpPr>
            <a:spLocks noGrp="1"/>
          </p:cNvSpPr>
          <p:nvPr>
            <p:ph idx="1"/>
          </p:nvPr>
        </p:nvSpPr>
        <p:spPr>
          <a:xfrm>
            <a:off x="1137035" y="2194102"/>
            <a:ext cx="7215395" cy="3733549"/>
          </a:xfrm>
        </p:spPr>
        <p:txBody>
          <a:bodyPr>
            <a:normAutofit fontScale="70000" lnSpcReduction="20000"/>
          </a:bodyPr>
          <a:lstStyle/>
          <a:p>
            <a:pPr marL="0" indent="0" algn="just">
              <a:lnSpc>
                <a:spcPct val="130000"/>
              </a:lnSpc>
              <a:spcBef>
                <a:spcPts val="600"/>
              </a:spcBef>
              <a:spcAft>
                <a:spcPts val="600"/>
              </a:spcAft>
              <a:buNone/>
            </a:pPr>
            <a:r>
              <a:rPr lang="de-DE" sz="1600" dirty="0">
                <a:effectLst/>
                <a:latin typeface="Cambria" panose="02040503050406030204" pitchFamily="18" charset="0"/>
                <a:ea typeface="Calibri" panose="020F0502020204030204" pitchFamily="34" charset="0"/>
                <a:cs typeface="Times New Roman" panose="02020603050405020304" pitchFamily="18" charset="0"/>
              </a:rPr>
              <a:t>Jedes Arbeitsblatt mit Übungen beinhaltet eine ergebnissichernde Komponente. Daher können die Übungen einzeln verwendet werden. Wir empfehlen jedoch, die Übungen im Rahmen einer Unterrichtseinheit einzusetzen, die mehrere Einzelstunden mit folgendem Ablauf umfasst:</a:t>
            </a: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30000"/>
              </a:lnSpc>
              <a:spcBef>
                <a:spcPts val="600"/>
              </a:spcBef>
              <a:spcAft>
                <a:spcPts val="600"/>
              </a:spcAft>
              <a:buFont typeface="+mj-lt"/>
              <a:buAutoNum type="arabicParenBoth"/>
            </a:pPr>
            <a:r>
              <a:rPr lang="de-DE" sz="1600" b="1" dirty="0">
                <a:effectLst/>
                <a:latin typeface="Cambria" panose="02040503050406030204" pitchFamily="18" charset="0"/>
                <a:ea typeface="Calibri" panose="020F0502020204030204" pitchFamily="34" charset="0"/>
                <a:cs typeface="Times New Roman" panose="02020603050405020304" pitchFamily="18" charset="0"/>
              </a:rPr>
              <a:t>Aktivierungsübung</a:t>
            </a:r>
            <a:r>
              <a:rPr lang="de-DE" sz="1600" dirty="0">
                <a:effectLst/>
                <a:latin typeface="Cambria" panose="02040503050406030204" pitchFamily="18" charset="0"/>
                <a:ea typeface="Calibri" panose="020F0502020204030204" pitchFamily="34" charset="0"/>
                <a:cs typeface="Times New Roman" panose="02020603050405020304" pitchFamily="18" charset="0"/>
              </a:rPr>
              <a:t>: Erfassung der nationalen Stereotype, die kollektiv in einer Kultur vorhanden sind und bei den Lernenden existieren. </a:t>
            </a: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30000"/>
              </a:lnSpc>
              <a:spcBef>
                <a:spcPts val="600"/>
              </a:spcBef>
              <a:spcAft>
                <a:spcPts val="600"/>
              </a:spcAft>
              <a:buFont typeface="+mj-lt"/>
              <a:buAutoNum type="arabicParenBoth"/>
            </a:pPr>
            <a:r>
              <a:rPr lang="de-DE" sz="1600" b="1" dirty="0">
                <a:effectLst/>
                <a:latin typeface="Cambria" panose="02040503050406030204" pitchFamily="18" charset="0"/>
                <a:ea typeface="Calibri" panose="020F0502020204030204" pitchFamily="34" charset="0"/>
                <a:cs typeface="Times New Roman" panose="02020603050405020304" pitchFamily="18" charset="0"/>
              </a:rPr>
              <a:t>Erarbeitung von Wortschatz</a:t>
            </a:r>
            <a:r>
              <a:rPr lang="de-DE" sz="1600" dirty="0">
                <a:effectLst/>
                <a:latin typeface="Cambria" panose="02040503050406030204" pitchFamily="18" charset="0"/>
                <a:ea typeface="Calibri" panose="020F0502020204030204" pitchFamily="34" charset="0"/>
                <a:cs typeface="Times New Roman" panose="02020603050405020304" pitchFamily="18" charset="0"/>
              </a:rPr>
              <a:t> für die Arbeit mit nationalen Stereotypen mit Adjektiven aus dem </a:t>
            </a:r>
            <a:r>
              <a:rPr lang="de-DE" sz="1600" dirty="0" err="1">
                <a:effectLst/>
                <a:latin typeface="Cambria" panose="02040503050406030204" pitchFamily="18" charset="0"/>
                <a:ea typeface="Calibri" panose="020F0502020204030204" pitchFamily="34" charset="0"/>
                <a:cs typeface="Times New Roman" panose="02020603050405020304" pitchFamily="18" charset="0"/>
              </a:rPr>
              <a:t>SMiK</a:t>
            </a:r>
            <a:r>
              <a:rPr lang="de-DE" sz="1600" dirty="0">
                <a:effectLst/>
                <a:latin typeface="Cambria" panose="02040503050406030204" pitchFamily="18" charset="0"/>
                <a:ea typeface="Calibri" panose="020F0502020204030204" pitchFamily="34" charset="0"/>
                <a:cs typeface="Times New Roman" panose="02020603050405020304" pitchFamily="18" charset="0"/>
              </a:rPr>
              <a:t>-Differenzial, das auf der Basis der </a:t>
            </a:r>
            <a:r>
              <a:rPr lang="de-DE" sz="1600" dirty="0" err="1">
                <a:effectLst/>
                <a:latin typeface="Cambria" panose="02040503050406030204" pitchFamily="18" charset="0"/>
                <a:ea typeface="Calibri" panose="020F0502020204030204" pitchFamily="34" charset="0"/>
                <a:cs typeface="Times New Roman" panose="02020603050405020304" pitchFamily="18" charset="0"/>
              </a:rPr>
              <a:t>SMiK</a:t>
            </a:r>
            <a:r>
              <a:rPr lang="de-DE" sz="1600" dirty="0">
                <a:effectLst/>
                <a:latin typeface="Cambria" panose="02040503050406030204" pitchFamily="18" charset="0"/>
                <a:ea typeface="Calibri" panose="020F0502020204030204" pitchFamily="34" charset="0"/>
                <a:cs typeface="Times New Roman" panose="02020603050405020304" pitchFamily="18" charset="0"/>
              </a:rPr>
              <a:t>-Untersuchungen empirisch erarbeitet wurde.</a:t>
            </a: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30000"/>
              </a:lnSpc>
              <a:spcBef>
                <a:spcPts val="600"/>
              </a:spcBef>
              <a:spcAft>
                <a:spcPts val="600"/>
              </a:spcAft>
              <a:buFont typeface="+mj-lt"/>
              <a:buAutoNum type="arabicParenBoth"/>
            </a:pPr>
            <a:r>
              <a:rPr lang="de-DE" sz="1600" b="1" dirty="0">
                <a:effectLst/>
                <a:latin typeface="Cambria" panose="02040503050406030204" pitchFamily="18" charset="0"/>
                <a:ea typeface="Calibri" panose="020F0502020204030204" pitchFamily="34" charset="0"/>
                <a:cs typeface="Times New Roman" panose="02020603050405020304" pitchFamily="18" charset="0"/>
              </a:rPr>
              <a:t>Bewusstmachung</a:t>
            </a:r>
            <a:r>
              <a:rPr lang="de-DE" sz="1600" dirty="0">
                <a:effectLst/>
                <a:latin typeface="Cambria" panose="02040503050406030204" pitchFamily="18" charset="0"/>
                <a:ea typeface="Calibri" panose="020F0502020204030204" pitchFamily="34" charset="0"/>
                <a:cs typeface="Times New Roman" panose="02020603050405020304" pitchFamily="18" charset="0"/>
              </a:rPr>
              <a:t> von Stereotypen: eines der beiden Module „Baue dein Stereotyp“ oder „Typisch deutsch – typisch dänisch“, in denen mit den eigenen stereotypen Vorstellungen der Lernenden gearbeitet wird.</a:t>
            </a: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30000"/>
              </a:lnSpc>
              <a:spcBef>
                <a:spcPts val="600"/>
              </a:spcBef>
              <a:spcAft>
                <a:spcPts val="600"/>
              </a:spcAft>
              <a:buFont typeface="+mj-lt"/>
              <a:buAutoNum type="arabicParenBoth"/>
            </a:pPr>
            <a:r>
              <a:rPr lang="de-DE" sz="1600" b="1" dirty="0">
                <a:effectLst/>
                <a:latin typeface="Cambria" panose="02040503050406030204" pitchFamily="18" charset="0"/>
                <a:ea typeface="Calibri" panose="020F0502020204030204" pitchFamily="34" charset="0"/>
                <a:cs typeface="Times New Roman" panose="02020603050405020304" pitchFamily="18" charset="0"/>
              </a:rPr>
              <a:t>Reflexion</a:t>
            </a:r>
            <a:r>
              <a:rPr lang="de-DE" sz="1600" dirty="0">
                <a:effectLst/>
                <a:latin typeface="Cambria" panose="02040503050406030204" pitchFamily="18" charset="0"/>
                <a:ea typeface="Calibri" panose="020F0502020204030204" pitchFamily="34" charset="0"/>
                <a:cs typeface="Times New Roman" panose="02020603050405020304" pitchFamily="18" charset="0"/>
              </a:rPr>
              <a:t> über Stereotype durch den Vergleich der eigenen Arbeit mit den Ergebnissen des </a:t>
            </a:r>
            <a:r>
              <a:rPr lang="de-DE" sz="1600" dirty="0" err="1">
                <a:effectLst/>
                <a:latin typeface="Cambria" panose="02040503050406030204" pitchFamily="18" charset="0"/>
                <a:ea typeface="Calibri" panose="020F0502020204030204" pitchFamily="34" charset="0"/>
                <a:cs typeface="Times New Roman" panose="02020603050405020304" pitchFamily="18" charset="0"/>
              </a:rPr>
              <a:t>SMiK</a:t>
            </a:r>
            <a:r>
              <a:rPr lang="de-DE" sz="1600" dirty="0">
                <a:effectLst/>
                <a:latin typeface="Cambria" panose="02040503050406030204" pitchFamily="18" charset="0"/>
                <a:ea typeface="Calibri" panose="020F0502020204030204" pitchFamily="34" charset="0"/>
                <a:cs typeface="Times New Roman" panose="02020603050405020304" pitchFamily="18" charset="0"/>
              </a:rPr>
              <a:t>-Projekts zu den aktuellen deutsch-dänischen Stereotypen als Anregung zur kritischen Auseinandersetzung mit Stereotypen.</a:t>
            </a:r>
            <a:endParaRPr lang="de-DE" sz="1600" dirty="0">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30000"/>
              </a:lnSpc>
              <a:spcBef>
                <a:spcPts val="600"/>
              </a:spcBef>
              <a:spcAft>
                <a:spcPts val="600"/>
              </a:spcAft>
              <a:buNone/>
            </a:pPr>
            <a:r>
              <a:rPr lang="de-DE" sz="1600" dirty="0">
                <a:effectLst/>
                <a:latin typeface="Cambria" panose="02040503050406030204" pitchFamily="18" charset="0"/>
                <a:ea typeface="Calibri" panose="020F0502020204030204" pitchFamily="34" charset="0"/>
                <a:cs typeface="Times New Roman" panose="02020603050405020304" pitchFamily="18" charset="0"/>
              </a:rPr>
              <a:t>Auf den nächsten drei Seiten finden Sie Vorschläge für drei unterschiedliche Unterrichtseinheiten, die mit den Arbeitsblättern zusammengestellt werden können:</a:t>
            </a: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Freeform: Shape 25">
            <a:extLst>
              <a:ext uri="{FF2B5EF4-FFF2-40B4-BE49-F238E27FC236}">
                <a16:creationId xmlns:a16="http://schemas.microsoft.com/office/drawing/2014/main" id="{72E29C87-9572-491A-BB3F-FB4640339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10600" y="0"/>
            <a:ext cx="3581400" cy="6858000"/>
          </a:xfrm>
          <a:custGeom>
            <a:avLst/>
            <a:gdLst>
              <a:gd name="connsiteX0" fmla="*/ 103528 w 3531060"/>
              <a:gd name="connsiteY0" fmla="*/ 0 h 6858000"/>
              <a:gd name="connsiteX1" fmla="*/ 3531060 w 3531060"/>
              <a:gd name="connsiteY1" fmla="*/ 0 h 6858000"/>
              <a:gd name="connsiteX2" fmla="*/ 3531060 w 3531060"/>
              <a:gd name="connsiteY2" fmla="*/ 6858000 h 6858000"/>
              <a:gd name="connsiteX3" fmla="*/ 11227 w 3531060"/>
              <a:gd name="connsiteY3" fmla="*/ 6858000 h 6858000"/>
              <a:gd name="connsiteX4" fmla="*/ 13007 w 3531060"/>
              <a:gd name="connsiteY4" fmla="*/ 6830689 h 6858000"/>
              <a:gd name="connsiteX5" fmla="*/ 13816 w 3531060"/>
              <a:gd name="connsiteY5" fmla="*/ 6805387 h 6858000"/>
              <a:gd name="connsiteX6" fmla="*/ 6804 w 3531060"/>
              <a:gd name="connsiteY6" fmla="*/ 6745068 h 6858000"/>
              <a:gd name="connsiteX7" fmla="*/ 0 w 3531060"/>
              <a:gd name="connsiteY7" fmla="*/ 6729489 h 6858000"/>
              <a:gd name="connsiteX8" fmla="*/ 2954 w 3531060"/>
              <a:gd name="connsiteY8" fmla="*/ 6720173 h 6858000"/>
              <a:gd name="connsiteX9" fmla="*/ 5781 w 3531060"/>
              <a:gd name="connsiteY9" fmla="*/ 6647880 h 6858000"/>
              <a:gd name="connsiteX10" fmla="*/ 18369 w 3531060"/>
              <a:gd name="connsiteY10" fmla="*/ 6601567 h 6858000"/>
              <a:gd name="connsiteX11" fmla="*/ 23416 w 3531060"/>
              <a:gd name="connsiteY11" fmla="*/ 6560762 h 6858000"/>
              <a:gd name="connsiteX12" fmla="*/ 18598 w 3531060"/>
              <a:gd name="connsiteY12" fmla="*/ 6513714 h 6858000"/>
              <a:gd name="connsiteX13" fmla="*/ 59435 w 3531060"/>
              <a:gd name="connsiteY13" fmla="*/ 6445731 h 6858000"/>
              <a:gd name="connsiteX14" fmla="*/ 63794 w 3531060"/>
              <a:gd name="connsiteY14" fmla="*/ 6393381 h 6858000"/>
              <a:gd name="connsiteX15" fmla="*/ 106081 w 3531060"/>
              <a:gd name="connsiteY15" fmla="*/ 6308405 h 6858000"/>
              <a:gd name="connsiteX16" fmla="*/ 113316 w 3531060"/>
              <a:gd name="connsiteY16" fmla="*/ 6212827 h 6858000"/>
              <a:gd name="connsiteX17" fmla="*/ 254196 w 3531060"/>
              <a:gd name="connsiteY17" fmla="*/ 5897402 h 6858000"/>
              <a:gd name="connsiteX18" fmla="*/ 262830 w 3531060"/>
              <a:gd name="connsiteY18" fmla="*/ 5814193 h 6858000"/>
              <a:gd name="connsiteX19" fmla="*/ 280557 w 3531060"/>
              <a:gd name="connsiteY19" fmla="*/ 5702062 h 6858000"/>
              <a:gd name="connsiteX20" fmla="*/ 297372 w 3531060"/>
              <a:gd name="connsiteY20" fmla="*/ 5654420 h 6858000"/>
              <a:gd name="connsiteX21" fmla="*/ 335148 w 3531060"/>
              <a:gd name="connsiteY21" fmla="*/ 5528164 h 6858000"/>
              <a:gd name="connsiteX22" fmla="*/ 360460 w 3531060"/>
              <a:gd name="connsiteY22" fmla="*/ 5405598 h 6858000"/>
              <a:gd name="connsiteX23" fmla="*/ 397460 w 3531060"/>
              <a:gd name="connsiteY23" fmla="*/ 5273144 h 6858000"/>
              <a:gd name="connsiteX24" fmla="*/ 494993 w 3531060"/>
              <a:gd name="connsiteY24" fmla="*/ 4964102 h 6858000"/>
              <a:gd name="connsiteX25" fmla="*/ 568696 w 3531060"/>
              <a:gd name="connsiteY25" fmla="*/ 4673314 h 6858000"/>
              <a:gd name="connsiteX26" fmla="*/ 564053 w 3531060"/>
              <a:gd name="connsiteY26" fmla="*/ 4444162 h 6858000"/>
              <a:gd name="connsiteX27" fmla="*/ 562482 w 3531060"/>
              <a:gd name="connsiteY27" fmla="*/ 4238831 h 6858000"/>
              <a:gd name="connsiteX28" fmla="*/ 566528 w 3531060"/>
              <a:gd name="connsiteY28" fmla="*/ 4167684 h 6858000"/>
              <a:gd name="connsiteX29" fmla="*/ 565861 w 3531060"/>
              <a:gd name="connsiteY29" fmla="*/ 4066422 h 6858000"/>
              <a:gd name="connsiteX30" fmla="*/ 535898 w 3531060"/>
              <a:gd name="connsiteY30" fmla="*/ 3956159 h 6858000"/>
              <a:gd name="connsiteX31" fmla="*/ 529864 w 3531060"/>
              <a:gd name="connsiteY31" fmla="*/ 3827475 h 6858000"/>
              <a:gd name="connsiteX32" fmla="*/ 529398 w 3531060"/>
              <a:gd name="connsiteY32" fmla="*/ 3731753 h 6858000"/>
              <a:gd name="connsiteX33" fmla="*/ 516932 w 3531060"/>
              <a:gd name="connsiteY33" fmla="*/ 3591228 h 6858000"/>
              <a:gd name="connsiteX34" fmla="*/ 516408 w 3531060"/>
              <a:gd name="connsiteY34" fmla="*/ 3470066 h 6858000"/>
              <a:gd name="connsiteX35" fmla="*/ 503912 w 3531060"/>
              <a:gd name="connsiteY35" fmla="*/ 3378353 h 6858000"/>
              <a:gd name="connsiteX36" fmla="*/ 510998 w 3531060"/>
              <a:gd name="connsiteY36" fmla="*/ 3426234 h 6858000"/>
              <a:gd name="connsiteX37" fmla="*/ 493021 w 3531060"/>
              <a:gd name="connsiteY37" fmla="*/ 3298102 h 6858000"/>
              <a:gd name="connsiteX38" fmla="*/ 476639 w 3531060"/>
              <a:gd name="connsiteY38" fmla="*/ 3237723 h 6858000"/>
              <a:gd name="connsiteX39" fmla="*/ 495722 w 3531060"/>
              <a:gd name="connsiteY39" fmla="*/ 3171637 h 6858000"/>
              <a:gd name="connsiteX40" fmla="*/ 450994 w 3531060"/>
              <a:gd name="connsiteY40" fmla="*/ 3065288 h 6858000"/>
              <a:gd name="connsiteX41" fmla="*/ 421746 w 3531060"/>
              <a:gd name="connsiteY41" fmla="*/ 2897536 h 6858000"/>
              <a:gd name="connsiteX42" fmla="*/ 385928 w 3531060"/>
              <a:gd name="connsiteY42" fmla="*/ 2840607 h 6858000"/>
              <a:gd name="connsiteX43" fmla="*/ 352690 w 3531060"/>
              <a:gd name="connsiteY43" fmla="*/ 2704145 h 6858000"/>
              <a:gd name="connsiteX44" fmla="*/ 327326 w 3531060"/>
              <a:gd name="connsiteY44" fmla="*/ 2596651 h 6858000"/>
              <a:gd name="connsiteX45" fmla="*/ 316968 w 3531060"/>
              <a:gd name="connsiteY45" fmla="*/ 2569830 h 6858000"/>
              <a:gd name="connsiteX46" fmla="*/ 291337 w 3531060"/>
              <a:gd name="connsiteY46" fmla="*/ 2512570 h 6858000"/>
              <a:gd name="connsiteX47" fmla="*/ 296082 w 3531060"/>
              <a:gd name="connsiteY47" fmla="*/ 2497590 h 6858000"/>
              <a:gd name="connsiteX48" fmla="*/ 296084 w 3531060"/>
              <a:gd name="connsiteY48" fmla="*/ 2497483 h 6858000"/>
              <a:gd name="connsiteX49" fmla="*/ 294022 w 3531060"/>
              <a:gd name="connsiteY49" fmla="*/ 2484247 h 6858000"/>
              <a:gd name="connsiteX50" fmla="*/ 292784 w 3531060"/>
              <a:gd name="connsiteY50" fmla="*/ 2486499 h 6858000"/>
              <a:gd name="connsiteX51" fmla="*/ 275200 w 3531060"/>
              <a:gd name="connsiteY51" fmla="*/ 2427557 h 6858000"/>
              <a:gd name="connsiteX52" fmla="*/ 286266 w 3531060"/>
              <a:gd name="connsiteY52" fmla="*/ 2384112 h 6858000"/>
              <a:gd name="connsiteX53" fmla="*/ 263813 w 3531060"/>
              <a:gd name="connsiteY53" fmla="*/ 2270223 h 6858000"/>
              <a:gd name="connsiteX54" fmla="*/ 238402 w 3531060"/>
              <a:gd name="connsiteY54" fmla="*/ 2198449 h 6858000"/>
              <a:gd name="connsiteX55" fmla="*/ 235318 w 3531060"/>
              <a:gd name="connsiteY55" fmla="*/ 2195917 h 6858000"/>
              <a:gd name="connsiteX56" fmla="*/ 230374 w 3531060"/>
              <a:gd name="connsiteY56" fmla="*/ 2180424 h 6858000"/>
              <a:gd name="connsiteX57" fmla="*/ 218180 w 3531060"/>
              <a:gd name="connsiteY57" fmla="*/ 2103866 h 6858000"/>
              <a:gd name="connsiteX58" fmla="*/ 215674 w 3531060"/>
              <a:gd name="connsiteY58" fmla="*/ 2091957 h 6858000"/>
              <a:gd name="connsiteX59" fmla="*/ 205319 w 3531060"/>
              <a:gd name="connsiteY59" fmla="*/ 2010962 h 6858000"/>
              <a:gd name="connsiteX60" fmla="*/ 203437 w 3531060"/>
              <a:gd name="connsiteY60" fmla="*/ 1997565 h 6858000"/>
              <a:gd name="connsiteX61" fmla="*/ 199907 w 3531060"/>
              <a:gd name="connsiteY61" fmla="*/ 1995657 h 6858000"/>
              <a:gd name="connsiteX62" fmla="*/ 199391 w 3531060"/>
              <a:gd name="connsiteY62" fmla="*/ 1990646 h 6858000"/>
              <a:gd name="connsiteX63" fmla="*/ 208753 w 3531060"/>
              <a:gd name="connsiteY63" fmla="*/ 1964565 h 6858000"/>
              <a:gd name="connsiteX64" fmla="*/ 205295 w 3531060"/>
              <a:gd name="connsiteY64" fmla="*/ 1849539 h 6858000"/>
              <a:gd name="connsiteX65" fmla="*/ 215900 w 3531060"/>
              <a:gd name="connsiteY65" fmla="*/ 1739005 h 6858000"/>
              <a:gd name="connsiteX66" fmla="*/ 214116 w 3531060"/>
              <a:gd name="connsiteY66" fmla="*/ 1572143 h 6858000"/>
              <a:gd name="connsiteX67" fmla="*/ 171292 w 3531060"/>
              <a:gd name="connsiteY67" fmla="*/ 1394445 h 6858000"/>
              <a:gd name="connsiteX68" fmla="*/ 147310 w 3531060"/>
              <a:gd name="connsiteY68" fmla="*/ 1368244 h 6858000"/>
              <a:gd name="connsiteX69" fmla="*/ 136918 w 3531060"/>
              <a:gd name="connsiteY69" fmla="*/ 1304100 h 6858000"/>
              <a:gd name="connsiteX70" fmla="*/ 133350 w 3531060"/>
              <a:gd name="connsiteY70" fmla="*/ 1266991 h 6858000"/>
              <a:gd name="connsiteX71" fmla="*/ 120972 w 3531060"/>
              <a:gd name="connsiteY71" fmla="*/ 1165753 h 6858000"/>
              <a:gd name="connsiteX72" fmla="*/ 123458 w 3531060"/>
              <a:gd name="connsiteY72" fmla="*/ 1076447 h 6858000"/>
              <a:gd name="connsiteX73" fmla="*/ 97854 w 3531060"/>
              <a:gd name="connsiteY73" fmla="*/ 1017164 h 6858000"/>
              <a:gd name="connsiteX74" fmla="*/ 87953 w 3531060"/>
              <a:gd name="connsiteY74" fmla="*/ 994620 h 6858000"/>
              <a:gd name="connsiteX75" fmla="*/ 88632 w 3531060"/>
              <a:gd name="connsiteY75" fmla="*/ 989015 h 6858000"/>
              <a:gd name="connsiteX76" fmla="*/ 88620 w 3531060"/>
              <a:gd name="connsiteY76" fmla="*/ 980586 h 6858000"/>
              <a:gd name="connsiteX77" fmla="*/ 88469 w 3531060"/>
              <a:gd name="connsiteY77" fmla="*/ 980346 h 6858000"/>
              <a:gd name="connsiteX78" fmla="*/ 88753 w 3531060"/>
              <a:gd name="connsiteY78" fmla="*/ 972517 h 6858000"/>
              <a:gd name="connsiteX79" fmla="*/ 92049 w 3531060"/>
              <a:gd name="connsiteY79" fmla="*/ 934639 h 6858000"/>
              <a:gd name="connsiteX80" fmla="*/ 75170 w 3531060"/>
              <a:gd name="connsiteY80" fmla="*/ 858806 h 6858000"/>
              <a:gd name="connsiteX81" fmla="*/ 73032 w 3531060"/>
              <a:gd name="connsiteY81" fmla="*/ 847069 h 6858000"/>
              <a:gd name="connsiteX82" fmla="*/ 72378 w 3531060"/>
              <a:gd name="connsiteY82" fmla="*/ 846222 h 6858000"/>
              <a:gd name="connsiteX83" fmla="*/ 79554 w 3531060"/>
              <a:gd name="connsiteY83" fmla="*/ 769298 h 6858000"/>
              <a:gd name="connsiteX84" fmla="*/ 81564 w 3531060"/>
              <a:gd name="connsiteY84" fmla="*/ 766224 h 6858000"/>
              <a:gd name="connsiteX85" fmla="*/ 82266 w 3531060"/>
              <a:gd name="connsiteY85" fmla="*/ 747981 h 6858000"/>
              <a:gd name="connsiteX86" fmla="*/ 81702 w 3531060"/>
              <a:gd name="connsiteY86" fmla="*/ 745740 h 6858000"/>
              <a:gd name="connsiteX87" fmla="*/ 103923 w 3531060"/>
              <a:gd name="connsiteY87" fmla="*/ 677309 h 6858000"/>
              <a:gd name="connsiteX88" fmla="*/ 104946 w 3531060"/>
              <a:gd name="connsiteY88" fmla="*/ 620242 h 6858000"/>
              <a:gd name="connsiteX89" fmla="*/ 112314 w 3531060"/>
              <a:gd name="connsiteY89" fmla="*/ 507811 h 6858000"/>
              <a:gd name="connsiteX90" fmla="*/ 120754 w 3531060"/>
              <a:gd name="connsiteY90" fmla="*/ 390502 h 6858000"/>
              <a:gd name="connsiteX91" fmla="*/ 96054 w 3531060"/>
              <a:gd name="connsiteY91" fmla="*/ 236774 h 6858000"/>
              <a:gd name="connsiteX92" fmla="*/ 100614 w 3531060"/>
              <a:gd name="connsiteY92" fmla="*/ 106394 h 6858000"/>
              <a:gd name="connsiteX93" fmla="*/ 96438 w 3531060"/>
              <a:gd name="connsiteY93" fmla="*/ 51592 h 6858000"/>
              <a:gd name="connsiteX94" fmla="*/ 104784 w 3531060"/>
              <a:gd name="connsiteY94" fmla="*/ 60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31060" h="6858000">
                <a:moveTo>
                  <a:pt x="103528" y="0"/>
                </a:moveTo>
                <a:lnTo>
                  <a:pt x="3531060" y="0"/>
                </a:lnTo>
                <a:lnTo>
                  <a:pt x="3531060" y="6858000"/>
                </a:lnTo>
                <a:lnTo>
                  <a:pt x="11227" y="6858000"/>
                </a:lnTo>
                <a:lnTo>
                  <a:pt x="13007" y="6830689"/>
                </a:lnTo>
                <a:cubicBezTo>
                  <a:pt x="13519" y="6821195"/>
                  <a:pt x="13839" y="6812491"/>
                  <a:pt x="13816" y="6805387"/>
                </a:cubicBezTo>
                <a:cubicBezTo>
                  <a:pt x="15254" y="6794161"/>
                  <a:pt x="9459" y="6753337"/>
                  <a:pt x="6804" y="6745068"/>
                </a:cubicBezTo>
                <a:lnTo>
                  <a:pt x="0" y="6729489"/>
                </a:lnTo>
                <a:lnTo>
                  <a:pt x="2954" y="6720173"/>
                </a:lnTo>
                <a:cubicBezTo>
                  <a:pt x="4526" y="6681672"/>
                  <a:pt x="-2520" y="6667698"/>
                  <a:pt x="5781" y="6647880"/>
                </a:cubicBezTo>
                <a:cubicBezTo>
                  <a:pt x="8350" y="6628113"/>
                  <a:pt x="15430" y="6616086"/>
                  <a:pt x="18369" y="6601567"/>
                </a:cubicBezTo>
                <a:cubicBezTo>
                  <a:pt x="15090" y="6579062"/>
                  <a:pt x="27561" y="6584422"/>
                  <a:pt x="23416" y="6560762"/>
                </a:cubicBezTo>
                <a:cubicBezTo>
                  <a:pt x="13805" y="6562800"/>
                  <a:pt x="26779" y="6518102"/>
                  <a:pt x="18598" y="6513714"/>
                </a:cubicBezTo>
                <a:cubicBezTo>
                  <a:pt x="31032" y="6499191"/>
                  <a:pt x="54928" y="6469276"/>
                  <a:pt x="59435" y="6445731"/>
                </a:cubicBezTo>
                <a:cubicBezTo>
                  <a:pt x="64302" y="6435600"/>
                  <a:pt x="68176" y="6406542"/>
                  <a:pt x="63794" y="6393381"/>
                </a:cubicBezTo>
                <a:cubicBezTo>
                  <a:pt x="87384" y="6347124"/>
                  <a:pt x="95956" y="6355867"/>
                  <a:pt x="106081" y="6308405"/>
                </a:cubicBezTo>
                <a:cubicBezTo>
                  <a:pt x="113812" y="6278148"/>
                  <a:pt x="101282" y="6242621"/>
                  <a:pt x="113316" y="6212827"/>
                </a:cubicBezTo>
                <a:cubicBezTo>
                  <a:pt x="156730" y="6067155"/>
                  <a:pt x="232746" y="6024676"/>
                  <a:pt x="254196" y="5897402"/>
                </a:cubicBezTo>
                <a:cubicBezTo>
                  <a:pt x="278709" y="5861657"/>
                  <a:pt x="256257" y="5849960"/>
                  <a:pt x="262830" y="5814193"/>
                </a:cubicBezTo>
                <a:cubicBezTo>
                  <a:pt x="292627" y="5729321"/>
                  <a:pt x="262967" y="5779716"/>
                  <a:pt x="280557" y="5702062"/>
                </a:cubicBezTo>
                <a:cubicBezTo>
                  <a:pt x="301001" y="5690324"/>
                  <a:pt x="289062" y="5671797"/>
                  <a:pt x="297372" y="5654420"/>
                </a:cubicBezTo>
                <a:cubicBezTo>
                  <a:pt x="310717" y="5602328"/>
                  <a:pt x="319320" y="5592033"/>
                  <a:pt x="335148" y="5528164"/>
                </a:cubicBezTo>
                <a:cubicBezTo>
                  <a:pt x="331779" y="5417827"/>
                  <a:pt x="359342" y="5444441"/>
                  <a:pt x="360460" y="5405598"/>
                </a:cubicBezTo>
                <a:cubicBezTo>
                  <a:pt x="382241" y="5333681"/>
                  <a:pt x="391308" y="5299039"/>
                  <a:pt x="397460" y="5273144"/>
                </a:cubicBezTo>
                <a:cubicBezTo>
                  <a:pt x="403590" y="5241156"/>
                  <a:pt x="498677" y="5031223"/>
                  <a:pt x="494993" y="4964102"/>
                </a:cubicBezTo>
                <a:cubicBezTo>
                  <a:pt x="509257" y="4834400"/>
                  <a:pt x="557982" y="4859515"/>
                  <a:pt x="568696" y="4673314"/>
                </a:cubicBezTo>
                <a:cubicBezTo>
                  <a:pt x="562875" y="4576630"/>
                  <a:pt x="603384" y="4599723"/>
                  <a:pt x="564053" y="4444162"/>
                </a:cubicBezTo>
                <a:cubicBezTo>
                  <a:pt x="584088" y="4367766"/>
                  <a:pt x="539882" y="4356597"/>
                  <a:pt x="562482" y="4238831"/>
                </a:cubicBezTo>
                <a:cubicBezTo>
                  <a:pt x="563771" y="4228532"/>
                  <a:pt x="565115" y="4176012"/>
                  <a:pt x="566528" y="4167684"/>
                </a:cubicBezTo>
                <a:cubicBezTo>
                  <a:pt x="564092" y="4133380"/>
                  <a:pt x="570965" y="4101677"/>
                  <a:pt x="565861" y="4066422"/>
                </a:cubicBezTo>
                <a:cubicBezTo>
                  <a:pt x="560756" y="4031167"/>
                  <a:pt x="538898" y="3990412"/>
                  <a:pt x="535898" y="3956159"/>
                </a:cubicBezTo>
                <a:cubicBezTo>
                  <a:pt x="531004" y="3900312"/>
                  <a:pt x="534822" y="3857908"/>
                  <a:pt x="529864" y="3827475"/>
                </a:cubicBezTo>
                <a:cubicBezTo>
                  <a:pt x="531280" y="3816371"/>
                  <a:pt x="529214" y="3754146"/>
                  <a:pt x="529398" y="3731753"/>
                </a:cubicBezTo>
                <a:cubicBezTo>
                  <a:pt x="528440" y="3695632"/>
                  <a:pt x="516799" y="3663823"/>
                  <a:pt x="516932" y="3591228"/>
                </a:cubicBezTo>
                <a:cubicBezTo>
                  <a:pt x="516182" y="3570529"/>
                  <a:pt x="515070" y="3493177"/>
                  <a:pt x="516408" y="3470066"/>
                </a:cubicBezTo>
                <a:cubicBezTo>
                  <a:pt x="518516" y="3452307"/>
                  <a:pt x="501804" y="3396112"/>
                  <a:pt x="503912" y="3378353"/>
                </a:cubicBezTo>
                <a:lnTo>
                  <a:pt x="510998" y="3426234"/>
                </a:lnTo>
                <a:lnTo>
                  <a:pt x="493021" y="3298102"/>
                </a:lnTo>
                <a:cubicBezTo>
                  <a:pt x="493214" y="3294338"/>
                  <a:pt x="479452" y="3243952"/>
                  <a:pt x="476639" y="3237723"/>
                </a:cubicBezTo>
                <a:cubicBezTo>
                  <a:pt x="477369" y="3215695"/>
                  <a:pt x="494992" y="3193666"/>
                  <a:pt x="495722" y="3171637"/>
                </a:cubicBezTo>
                <a:cubicBezTo>
                  <a:pt x="481856" y="3119765"/>
                  <a:pt x="465452" y="3125243"/>
                  <a:pt x="450994" y="3065288"/>
                </a:cubicBezTo>
                <a:cubicBezTo>
                  <a:pt x="450473" y="3010398"/>
                  <a:pt x="430414" y="2952609"/>
                  <a:pt x="421746" y="2897536"/>
                </a:cubicBezTo>
                <a:cubicBezTo>
                  <a:pt x="400922" y="2881359"/>
                  <a:pt x="396356" y="2866991"/>
                  <a:pt x="385928" y="2840607"/>
                </a:cubicBezTo>
                <a:lnTo>
                  <a:pt x="352690" y="2704145"/>
                </a:lnTo>
                <a:cubicBezTo>
                  <a:pt x="340107" y="2662486"/>
                  <a:pt x="333280" y="2619036"/>
                  <a:pt x="327326" y="2596651"/>
                </a:cubicBezTo>
                <a:cubicBezTo>
                  <a:pt x="320226" y="2593515"/>
                  <a:pt x="322845" y="2562919"/>
                  <a:pt x="316968" y="2569830"/>
                </a:cubicBezTo>
                <a:cubicBezTo>
                  <a:pt x="318605" y="2548205"/>
                  <a:pt x="298030" y="2527006"/>
                  <a:pt x="291337" y="2512570"/>
                </a:cubicBezTo>
                <a:lnTo>
                  <a:pt x="296082" y="2497590"/>
                </a:lnTo>
                <a:cubicBezTo>
                  <a:pt x="296082" y="2497555"/>
                  <a:pt x="296082" y="2497521"/>
                  <a:pt x="296084" y="2497483"/>
                </a:cubicBezTo>
                <a:cubicBezTo>
                  <a:pt x="296167" y="2488909"/>
                  <a:pt x="295802" y="2483236"/>
                  <a:pt x="294022" y="2484247"/>
                </a:cubicBezTo>
                <a:lnTo>
                  <a:pt x="292784" y="2486499"/>
                </a:lnTo>
                <a:lnTo>
                  <a:pt x="275200" y="2427557"/>
                </a:lnTo>
                <a:lnTo>
                  <a:pt x="286266" y="2384112"/>
                </a:lnTo>
                <a:cubicBezTo>
                  <a:pt x="281552" y="2356889"/>
                  <a:pt x="268975" y="2302167"/>
                  <a:pt x="263813" y="2270223"/>
                </a:cubicBezTo>
                <a:cubicBezTo>
                  <a:pt x="260813" y="2252348"/>
                  <a:pt x="240336" y="2209833"/>
                  <a:pt x="238402" y="2198449"/>
                </a:cubicBezTo>
                <a:lnTo>
                  <a:pt x="235318" y="2195917"/>
                </a:lnTo>
                <a:lnTo>
                  <a:pt x="230374" y="2180424"/>
                </a:lnTo>
                <a:lnTo>
                  <a:pt x="218180" y="2103866"/>
                </a:lnTo>
                <a:lnTo>
                  <a:pt x="215674" y="2091957"/>
                </a:lnTo>
                <a:cubicBezTo>
                  <a:pt x="213530" y="2076472"/>
                  <a:pt x="207358" y="2026694"/>
                  <a:pt x="205319" y="2010962"/>
                </a:cubicBezTo>
                <a:cubicBezTo>
                  <a:pt x="205156" y="2005218"/>
                  <a:pt x="204594" y="2000520"/>
                  <a:pt x="203437" y="1997565"/>
                </a:cubicBezTo>
                <a:lnTo>
                  <a:pt x="199907" y="1995657"/>
                </a:lnTo>
                <a:cubicBezTo>
                  <a:pt x="199736" y="1993986"/>
                  <a:pt x="199562" y="1992316"/>
                  <a:pt x="199391" y="1990646"/>
                </a:cubicBezTo>
                <a:lnTo>
                  <a:pt x="208753" y="1964565"/>
                </a:lnTo>
                <a:cubicBezTo>
                  <a:pt x="217880" y="1924146"/>
                  <a:pt x="220709" y="1860908"/>
                  <a:pt x="205295" y="1849539"/>
                </a:cubicBezTo>
                <a:cubicBezTo>
                  <a:pt x="201352" y="1822143"/>
                  <a:pt x="217642" y="1765000"/>
                  <a:pt x="215900" y="1739005"/>
                </a:cubicBezTo>
                <a:cubicBezTo>
                  <a:pt x="215305" y="1683384"/>
                  <a:pt x="214710" y="1627764"/>
                  <a:pt x="214116" y="1572143"/>
                </a:cubicBezTo>
                <a:lnTo>
                  <a:pt x="171292" y="1394445"/>
                </a:lnTo>
                <a:lnTo>
                  <a:pt x="147310" y="1368244"/>
                </a:lnTo>
                <a:cubicBezTo>
                  <a:pt x="150887" y="1343046"/>
                  <a:pt x="142396" y="1338329"/>
                  <a:pt x="136918" y="1304100"/>
                </a:cubicBezTo>
                <a:cubicBezTo>
                  <a:pt x="140988" y="1289635"/>
                  <a:pt x="138268" y="1278156"/>
                  <a:pt x="133350" y="1266991"/>
                </a:cubicBezTo>
                <a:cubicBezTo>
                  <a:pt x="133212" y="1233548"/>
                  <a:pt x="125209" y="1203243"/>
                  <a:pt x="120972" y="1165753"/>
                </a:cubicBezTo>
                <a:cubicBezTo>
                  <a:pt x="124590" y="1125005"/>
                  <a:pt x="127933" y="1116514"/>
                  <a:pt x="123458" y="1076447"/>
                </a:cubicBezTo>
                <a:lnTo>
                  <a:pt x="97854" y="1017164"/>
                </a:lnTo>
                <a:lnTo>
                  <a:pt x="87953" y="994620"/>
                </a:lnTo>
                <a:lnTo>
                  <a:pt x="88632" y="989015"/>
                </a:lnTo>
                <a:cubicBezTo>
                  <a:pt x="88926" y="985113"/>
                  <a:pt x="88892" y="982471"/>
                  <a:pt x="88620" y="980586"/>
                </a:cubicBezTo>
                <a:lnTo>
                  <a:pt x="88469" y="980346"/>
                </a:lnTo>
                <a:cubicBezTo>
                  <a:pt x="88563" y="977736"/>
                  <a:pt x="88658" y="975127"/>
                  <a:pt x="88753" y="972517"/>
                </a:cubicBezTo>
                <a:cubicBezTo>
                  <a:pt x="89577" y="959384"/>
                  <a:pt x="90705" y="946679"/>
                  <a:pt x="92049" y="934639"/>
                </a:cubicBezTo>
                <a:cubicBezTo>
                  <a:pt x="89786" y="915687"/>
                  <a:pt x="78339" y="873402"/>
                  <a:pt x="75170" y="858806"/>
                </a:cubicBezTo>
                <a:cubicBezTo>
                  <a:pt x="75311" y="853363"/>
                  <a:pt x="74422" y="849791"/>
                  <a:pt x="73032" y="847069"/>
                </a:cubicBezTo>
                <a:lnTo>
                  <a:pt x="72378" y="846222"/>
                </a:lnTo>
                <a:lnTo>
                  <a:pt x="79554" y="769298"/>
                </a:lnTo>
                <a:lnTo>
                  <a:pt x="81564" y="766224"/>
                </a:lnTo>
                <a:cubicBezTo>
                  <a:pt x="82786" y="762689"/>
                  <a:pt x="83312" y="757352"/>
                  <a:pt x="82266" y="747981"/>
                </a:cubicBezTo>
                <a:lnTo>
                  <a:pt x="81702" y="745740"/>
                </a:lnTo>
                <a:lnTo>
                  <a:pt x="103923" y="677309"/>
                </a:lnTo>
                <a:cubicBezTo>
                  <a:pt x="105299" y="672730"/>
                  <a:pt x="102678" y="623245"/>
                  <a:pt x="104946" y="620242"/>
                </a:cubicBezTo>
                <a:cubicBezTo>
                  <a:pt x="92830" y="565919"/>
                  <a:pt x="114403" y="564337"/>
                  <a:pt x="112314" y="507811"/>
                </a:cubicBezTo>
                <a:cubicBezTo>
                  <a:pt x="111846" y="486024"/>
                  <a:pt x="112944" y="445088"/>
                  <a:pt x="120754" y="390502"/>
                </a:cubicBezTo>
                <a:cubicBezTo>
                  <a:pt x="118044" y="345330"/>
                  <a:pt x="97534" y="291126"/>
                  <a:pt x="96054" y="236774"/>
                </a:cubicBezTo>
                <a:cubicBezTo>
                  <a:pt x="94028" y="198301"/>
                  <a:pt x="94008" y="171041"/>
                  <a:pt x="100614" y="106394"/>
                </a:cubicBezTo>
                <a:cubicBezTo>
                  <a:pt x="84650" y="66832"/>
                  <a:pt x="99424" y="89628"/>
                  <a:pt x="96438" y="51592"/>
                </a:cubicBezTo>
                <a:cubicBezTo>
                  <a:pt x="111136" y="65057"/>
                  <a:pt x="88198" y="4390"/>
                  <a:pt x="104784" y="6004"/>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Freeform: Shape 27">
            <a:extLst>
              <a:ext uri="{FF2B5EF4-FFF2-40B4-BE49-F238E27FC236}">
                <a16:creationId xmlns:a16="http://schemas.microsoft.com/office/drawing/2014/main" id="{B3E7C62F-013B-4BF0-A4FA-40596DEA7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40976" y="736749"/>
            <a:ext cx="2418028" cy="2601058"/>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FFFFF"/>
          </a:solidFill>
          <a:ln>
            <a:noFill/>
          </a:ln>
          <a:effectLst>
            <a:outerShdw blurRad="381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A06EE196-46B1-4987-B8E2-2681AD6A9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42463" y="3502043"/>
            <a:ext cx="2418028" cy="2600552"/>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FFFFF"/>
          </a:solidFill>
          <a:ln>
            <a:noFill/>
          </a:ln>
          <a:effectLst>
            <a:outerShdw blurRad="381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Rectangle 6">
            <a:extLst>
              <a:ext uri="{FF2B5EF4-FFF2-40B4-BE49-F238E27FC236}">
                <a16:creationId xmlns:a16="http://schemas.microsoft.com/office/drawing/2014/main" id="{C99D11B4-B61D-4ECC-AA3A-DE3A9B6926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00048" y="3234332"/>
            <a:ext cx="1027015" cy="361496"/>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fik 10">
            <a:extLst>
              <a:ext uri="{FF2B5EF4-FFF2-40B4-BE49-F238E27FC236}">
                <a16:creationId xmlns:a16="http://schemas.microsoft.com/office/drawing/2014/main" id="{3CDF2086-037F-4BD0-A49D-16CB192932B9}"/>
              </a:ext>
            </a:extLst>
          </p:cNvPr>
          <p:cNvPicPr>
            <a:picLocks noChangeAspect="1"/>
          </p:cNvPicPr>
          <p:nvPr/>
        </p:nvPicPr>
        <p:blipFill>
          <a:blip r:embed="rId3"/>
          <a:stretch>
            <a:fillRect/>
          </a:stretch>
        </p:blipFill>
        <p:spPr>
          <a:xfrm>
            <a:off x="9338865" y="582204"/>
            <a:ext cx="1822247" cy="2600553"/>
          </a:xfrm>
          <a:prstGeom prst="rect">
            <a:avLst/>
          </a:prstGeom>
          <a:ln>
            <a:solidFill>
              <a:schemeClr val="accent1"/>
            </a:solidFill>
          </a:ln>
        </p:spPr>
      </p:pic>
      <p:pic>
        <p:nvPicPr>
          <p:cNvPr id="12" name="Grafik 11">
            <a:extLst>
              <a:ext uri="{FF2B5EF4-FFF2-40B4-BE49-F238E27FC236}">
                <a16:creationId xmlns:a16="http://schemas.microsoft.com/office/drawing/2014/main" id="{0A5A370F-B178-44B1-B765-F05B057F7F2D}"/>
              </a:ext>
            </a:extLst>
          </p:cNvPr>
          <p:cNvPicPr>
            <a:picLocks noChangeAspect="1"/>
          </p:cNvPicPr>
          <p:nvPr/>
        </p:nvPicPr>
        <p:blipFill>
          <a:blip r:embed="rId4"/>
          <a:stretch>
            <a:fillRect/>
          </a:stretch>
        </p:blipFill>
        <p:spPr>
          <a:xfrm>
            <a:off x="9338865" y="3724391"/>
            <a:ext cx="1840865" cy="2600552"/>
          </a:xfrm>
          <a:prstGeom prst="rect">
            <a:avLst/>
          </a:prstGeom>
          <a:ln>
            <a:solidFill>
              <a:schemeClr val="accent1"/>
            </a:solidFill>
          </a:ln>
        </p:spPr>
      </p:pic>
    </p:spTree>
    <p:extLst>
      <p:ext uri="{BB962C8B-B14F-4D97-AF65-F5344CB8AC3E}">
        <p14:creationId xmlns:p14="http://schemas.microsoft.com/office/powerpoint/2010/main" val="14874073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6349A6-4665-4672-93F2-59BED74E3248}"/>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id="{888F015C-AA9A-4D9F-BDD6-5D5DAD748832}"/>
              </a:ext>
            </a:extLst>
          </p:cNvPr>
          <p:cNvSpPr>
            <a:spLocks noGrp="1"/>
          </p:cNvSpPr>
          <p:nvPr>
            <p:ph idx="1"/>
          </p:nvPr>
        </p:nvSpPr>
        <p:spPr/>
        <p:txBody>
          <a:bodyPr>
            <a:normAutofit lnSpcReduction="10000"/>
          </a:bodyPr>
          <a:lstStyle/>
          <a:p>
            <a:pPr algn="just">
              <a:lnSpc>
                <a:spcPct val="130000"/>
              </a:lnSpc>
              <a:spcBef>
                <a:spcPts val="600"/>
              </a:spcBef>
              <a:spcAft>
                <a:spcPts val="600"/>
              </a:spcAft>
            </a:pPr>
            <a:r>
              <a:rPr lang="de-DE" sz="1800" dirty="0">
                <a:effectLst/>
                <a:latin typeface="Cambria" panose="02040503050406030204" pitchFamily="18" charset="0"/>
                <a:ea typeface="Calibri" panose="020F0502020204030204" pitchFamily="34" charset="0"/>
                <a:cs typeface="Times New Roman" panose="02020603050405020304" pitchFamily="18" charset="0"/>
              </a:rPr>
              <a:t>Nicht nur im Fremdsprachenunterricht sollten Stereotype thematisiert werden. Eine mögliche Herangehensweise in der didaktischen Implementierung der im </a:t>
            </a:r>
            <a:r>
              <a:rPr lang="de-DE" sz="1800" dirty="0" err="1">
                <a:effectLst/>
                <a:latin typeface="Cambria" panose="02040503050406030204" pitchFamily="18" charset="0"/>
                <a:ea typeface="Calibri" panose="020F0502020204030204" pitchFamily="34" charset="0"/>
                <a:cs typeface="Times New Roman" panose="02020603050405020304" pitchFamily="18" charset="0"/>
              </a:rPr>
              <a:t>SMiK</a:t>
            </a:r>
            <a:r>
              <a:rPr lang="de-DE" sz="1800" dirty="0">
                <a:effectLst/>
                <a:latin typeface="Cambria" panose="02040503050406030204" pitchFamily="18" charset="0"/>
                <a:ea typeface="Calibri" panose="020F0502020204030204" pitchFamily="34" charset="0"/>
                <a:cs typeface="Times New Roman" panose="02020603050405020304" pitchFamily="18" charset="0"/>
              </a:rPr>
              <a:t>-Projekt gewonnenen und wissenschaftlich abgesicherten Erkenntnisse über Stereotype ist ihre Behandlung im jeweiligen Unterricht des Deutschen oder des Dänischen als Erstsprache, um eine Sensibilisierung zu beginnen, die im Fremdsprachenunterricht weiter vertieft werden kann. Die im </a:t>
            </a:r>
            <a:r>
              <a:rPr lang="de-DE" sz="1800" dirty="0" err="1">
                <a:effectLst/>
                <a:latin typeface="Cambria" panose="02040503050406030204" pitchFamily="18" charset="0"/>
                <a:ea typeface="Calibri" panose="020F0502020204030204" pitchFamily="34" charset="0"/>
                <a:cs typeface="Times New Roman" panose="02020603050405020304" pitchFamily="18" charset="0"/>
              </a:rPr>
              <a:t>SMiK</a:t>
            </a:r>
            <a:r>
              <a:rPr lang="de-DE" sz="1800" dirty="0">
                <a:effectLst/>
                <a:latin typeface="Cambria" panose="02040503050406030204" pitchFamily="18" charset="0"/>
                <a:ea typeface="Calibri" panose="020F0502020204030204" pitchFamily="34" charset="0"/>
                <a:cs typeface="Times New Roman" panose="02020603050405020304" pitchFamily="18" charset="0"/>
              </a:rPr>
              <a:t>-Projekt ausgearbeiteten Materialien mit einer Zuordnung zu den nationalen Bildungsstandards für Deutsch als Erstsprache in Deutschland befinden sich ebenfalls auf der Projekthomepage unter „Projektresultate“.</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Bef>
                <a:spcPts val="600"/>
              </a:spcBef>
              <a:spcAft>
                <a:spcPts val="600"/>
              </a:spcAft>
            </a:pPr>
            <a:r>
              <a:rPr lang="de-DE" sz="1800" dirty="0">
                <a:effectLst/>
                <a:latin typeface="Cambria" panose="02040503050406030204" pitchFamily="18" charset="0"/>
                <a:ea typeface="Calibri" panose="020F0502020204030204" pitchFamily="34" charset="0"/>
                <a:cs typeface="Times New Roman" panose="02020603050405020304" pitchFamily="18" charset="0"/>
              </a:rPr>
              <a:t>Die letzte Unterrichtseinheit enthält Übungen mit ausgewählten Beispielen zur deutsch-dänischen Geschäftskommunikation und zu funktional angemessenem Handeln. Diese Materialien können ebenfalls im Erstsprachenunterricht eingesetzt werden. Im </a:t>
            </a:r>
            <a:r>
              <a:rPr lang="de-DE" sz="1800" dirty="0" err="1">
                <a:effectLst/>
                <a:latin typeface="Cambria" panose="02040503050406030204" pitchFamily="18" charset="0"/>
                <a:ea typeface="Calibri" panose="020F0502020204030204" pitchFamily="34" charset="0"/>
                <a:cs typeface="Times New Roman" panose="02020603050405020304" pitchFamily="18" charset="0"/>
              </a:rPr>
              <a:t>SMiK</a:t>
            </a:r>
            <a:r>
              <a:rPr lang="de-DE" sz="1800" dirty="0">
                <a:effectLst/>
                <a:latin typeface="Cambria" panose="02040503050406030204" pitchFamily="18" charset="0"/>
                <a:ea typeface="Calibri" panose="020F0502020204030204" pitchFamily="34" charset="0"/>
                <a:cs typeface="Times New Roman" panose="02020603050405020304" pitchFamily="18" charset="0"/>
              </a:rPr>
              <a:t>-Projekt haben wir zudem zweisprachige Unterrichtsmaterialien zu deutsch-dänischen Geschäftskommunikation ausgearbeitet. Auch diese Materialien befinden sich auf der Projekthomepage unter „Projektresultate“.</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de-DE" dirty="0"/>
          </a:p>
        </p:txBody>
      </p:sp>
    </p:spTree>
    <p:extLst>
      <p:ext uri="{BB962C8B-B14F-4D97-AF65-F5344CB8AC3E}">
        <p14:creationId xmlns:p14="http://schemas.microsoft.com/office/powerpoint/2010/main" val="38784650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7AC1E9-B350-4DD2-973E-10AB056365C7}"/>
              </a:ext>
            </a:extLst>
          </p:cNvPr>
          <p:cNvSpPr>
            <a:spLocks noGrp="1"/>
          </p:cNvSpPr>
          <p:nvPr>
            <p:ph type="title"/>
          </p:nvPr>
        </p:nvSpPr>
        <p:spPr/>
        <p:txBody>
          <a:bodyPr/>
          <a:lstStyle/>
          <a:p>
            <a:r>
              <a:rPr lang="de-DE" dirty="0"/>
              <a:t>Interkulturelle Kompetenz</a:t>
            </a:r>
          </a:p>
        </p:txBody>
      </p:sp>
      <p:sp>
        <p:nvSpPr>
          <p:cNvPr id="3" name="Inhaltsplatzhalter 2">
            <a:extLst>
              <a:ext uri="{FF2B5EF4-FFF2-40B4-BE49-F238E27FC236}">
                <a16:creationId xmlns:a16="http://schemas.microsoft.com/office/drawing/2014/main" id="{42233A0B-F2A5-4475-A1B8-BEC9FFD53464}"/>
              </a:ext>
            </a:extLst>
          </p:cNvPr>
          <p:cNvSpPr>
            <a:spLocks noGrp="1"/>
          </p:cNvSpPr>
          <p:nvPr>
            <p:ph idx="1"/>
          </p:nvPr>
        </p:nvSpPr>
        <p:spPr/>
        <p:txBody>
          <a:bodyPr>
            <a:normAutofit fontScale="85000" lnSpcReduction="20000"/>
          </a:bodyPr>
          <a:lstStyle/>
          <a:p>
            <a:pPr algn="just">
              <a:lnSpc>
                <a:spcPct val="130000"/>
              </a:lnSpc>
              <a:spcBef>
                <a:spcPts val="600"/>
              </a:spcBef>
              <a:spcAft>
                <a:spcPts val="600"/>
              </a:spcAft>
            </a:pPr>
            <a:r>
              <a:rPr lang="de-DE" sz="1800" dirty="0">
                <a:effectLst/>
                <a:latin typeface="Cambria" panose="02040503050406030204" pitchFamily="18" charset="0"/>
                <a:ea typeface="Calibri" panose="020F0502020204030204" pitchFamily="34" charset="0"/>
                <a:cs typeface="Times New Roman" panose="02020603050405020304" pitchFamily="18" charset="0"/>
              </a:rPr>
              <a:t>Wir verstehen die hier präsentierten Übungen als Anregung zur weiteren Arbeit mit Themen wie Selbst- und Fremdbild, Identität, aber auch für die Wortschatzarbeit, nicht nur in den Fächern Deutsch und Dänisch als Fremdsprachen, sondern auch in anderen Fächern und fächerübergreifenden Projekten. Wir wünschen uns daher, dass Sie sich von unseren Materialien inspirieren lassen, sie kritisch und kreativ abändern, anpassen und weiterentwickeln. Über eine Rückmeldung zu Ihren Ergebnissen an </a:t>
            </a:r>
            <a:r>
              <a:rPr lang="de-DE" sz="1800" u="sng" dirty="0">
                <a:solidFill>
                  <a:srgbClr val="0000FF"/>
                </a:solidFill>
                <a:effectLst/>
                <a:latin typeface="Cambria" panose="02040503050406030204" pitchFamily="18" charset="0"/>
                <a:ea typeface="Calibri" panose="020F0502020204030204" pitchFamily="34" charset="0"/>
                <a:cs typeface="Times New Roman" panose="02020603050405020304" pitchFamily="18" charset="0"/>
                <a:hlinkClick r:id="rId2"/>
              </a:rPr>
              <a:t>kilian@germsem.uni-kiel.de</a:t>
            </a:r>
            <a:r>
              <a:rPr lang="de-DE" sz="1800" dirty="0">
                <a:effectLst/>
                <a:latin typeface="Cambria" panose="02040503050406030204" pitchFamily="18" charset="0"/>
                <a:ea typeface="Calibri" panose="020F0502020204030204" pitchFamily="34" charset="0"/>
                <a:cs typeface="Times New Roman" panose="02020603050405020304" pitchFamily="18" charset="0"/>
              </a:rPr>
              <a:t> würden wir uns sehr freuen.</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Bef>
                <a:spcPts val="600"/>
              </a:spcBef>
              <a:spcAft>
                <a:spcPts val="600"/>
              </a:spcAft>
            </a:pPr>
            <a:r>
              <a:rPr lang="de-DE" sz="1800" dirty="0">
                <a:effectLst/>
                <a:latin typeface="Cambria" panose="02040503050406030204" pitchFamily="18" charset="0"/>
                <a:ea typeface="Calibri" panose="020F0502020204030204" pitchFamily="34" charset="0"/>
                <a:cs typeface="Times New Roman" panose="02020603050405020304" pitchFamily="18" charset="0"/>
              </a:rPr>
              <a:t>Die als Autorinnen und Autoren dieser Publikation namentlich angeführten </a:t>
            </a:r>
            <a:r>
              <a:rPr lang="de-DE" sz="1800" dirty="0" err="1">
                <a:effectLst/>
                <a:latin typeface="Cambria" panose="02040503050406030204" pitchFamily="18" charset="0"/>
                <a:ea typeface="Calibri" panose="020F0502020204030204" pitchFamily="34" charset="0"/>
                <a:cs typeface="Times New Roman" panose="02020603050405020304" pitchFamily="18" charset="0"/>
              </a:rPr>
              <a:t>SMiK</a:t>
            </a:r>
            <a:r>
              <a:rPr lang="de-DE" sz="1800" dirty="0">
                <a:effectLst/>
                <a:latin typeface="Cambria" panose="02040503050406030204" pitchFamily="18" charset="0"/>
                <a:ea typeface="Calibri" panose="020F0502020204030204" pitchFamily="34" charset="0"/>
                <a:cs typeface="Times New Roman" panose="02020603050405020304" pitchFamily="18" charset="0"/>
              </a:rPr>
              <a:t>-Mitarbeiterinnen und -Mitarbeiter zeichnen als Hauptverantwortliche für die Ausarbeitung dieser Unterrichtsmaterialien. Die Materialien sind zudem mehrfach auf den Projektsitzungen des </a:t>
            </a:r>
            <a:r>
              <a:rPr lang="de-DE" sz="1800" dirty="0" err="1">
                <a:effectLst/>
                <a:latin typeface="Cambria" panose="02040503050406030204" pitchFamily="18" charset="0"/>
                <a:ea typeface="Calibri" panose="020F0502020204030204" pitchFamily="34" charset="0"/>
                <a:cs typeface="Times New Roman" panose="02020603050405020304" pitchFamily="18" charset="0"/>
              </a:rPr>
              <a:t>SMiK</a:t>
            </a:r>
            <a:r>
              <a:rPr lang="de-DE" sz="1800" dirty="0">
                <a:effectLst/>
                <a:latin typeface="Cambria" panose="02040503050406030204" pitchFamily="18" charset="0"/>
                <a:ea typeface="Calibri" panose="020F0502020204030204" pitchFamily="34" charset="0"/>
                <a:cs typeface="Times New Roman" panose="02020603050405020304" pitchFamily="18" charset="0"/>
              </a:rPr>
              <a:t>-Projekts kritisch-konstruktiv diskutiert worden, wobei auch andere </a:t>
            </a:r>
            <a:r>
              <a:rPr lang="de-DE" sz="1800" dirty="0" err="1">
                <a:effectLst/>
                <a:latin typeface="Cambria" panose="02040503050406030204" pitchFamily="18" charset="0"/>
                <a:ea typeface="Calibri" panose="020F0502020204030204" pitchFamily="34" charset="0"/>
                <a:cs typeface="Times New Roman" panose="02020603050405020304" pitchFamily="18" charset="0"/>
              </a:rPr>
              <a:t>SMiK</a:t>
            </a:r>
            <a:r>
              <a:rPr lang="de-DE" sz="1800" dirty="0">
                <a:effectLst/>
                <a:latin typeface="Cambria" panose="02040503050406030204" pitchFamily="18" charset="0"/>
                <a:ea typeface="Calibri" panose="020F0502020204030204" pitchFamily="34" charset="0"/>
                <a:cs typeface="Times New Roman" panose="02020603050405020304" pitchFamily="18" charset="0"/>
              </a:rPr>
              <a:t>-Mitarbeiterinnen und -Mitarbeiter Ideen zur Gestaltung und Änderungsvorschläge aufgeworfen haben, die das Autorenteam zu Teil aufgegriffen und eingearbeitet hat. Bei den Unterrichtsmaterialien zugrunde liegenden wissenschaftlichen Untersuchungen haben ebenfalls auch weitere Mitarbeiterinnen und Mitarbeiter mitgewirkt. Dass die Unterrichtsmaterialien in dieser Form entstanden sind, ist daher auch eine gemeinschaftliche Leistung des gesamten </a:t>
            </a:r>
            <a:r>
              <a:rPr lang="de-DE" sz="1800" dirty="0" err="1">
                <a:effectLst/>
                <a:latin typeface="Cambria" panose="02040503050406030204" pitchFamily="18" charset="0"/>
                <a:ea typeface="Calibri" panose="020F0502020204030204" pitchFamily="34" charset="0"/>
                <a:cs typeface="Times New Roman" panose="02020603050405020304" pitchFamily="18" charset="0"/>
              </a:rPr>
              <a:t>SMiK</a:t>
            </a:r>
            <a:r>
              <a:rPr lang="de-DE" sz="1800" dirty="0">
                <a:effectLst/>
                <a:latin typeface="Cambria" panose="02040503050406030204" pitchFamily="18" charset="0"/>
                <a:ea typeface="Calibri" panose="020F0502020204030204" pitchFamily="34" charset="0"/>
                <a:cs typeface="Times New Roman" panose="02020603050405020304" pitchFamily="18" charset="0"/>
              </a:rPr>
              <a:t>-Projektteams. Wir möchten an dieser Stelle unseren Dank an das ganze </a:t>
            </a:r>
            <a:r>
              <a:rPr lang="de-DE" sz="1800" dirty="0" err="1">
                <a:effectLst/>
                <a:latin typeface="Cambria" panose="02040503050406030204" pitchFamily="18" charset="0"/>
                <a:ea typeface="Calibri" panose="020F0502020204030204" pitchFamily="34" charset="0"/>
                <a:cs typeface="Times New Roman" panose="02020603050405020304" pitchFamily="18" charset="0"/>
              </a:rPr>
              <a:t>SMiK</a:t>
            </a:r>
            <a:r>
              <a:rPr lang="de-DE" sz="1800" dirty="0">
                <a:effectLst/>
                <a:latin typeface="Cambria" panose="02040503050406030204" pitchFamily="18" charset="0"/>
                <a:ea typeface="Calibri" panose="020F0502020204030204" pitchFamily="34" charset="0"/>
                <a:cs typeface="Times New Roman" panose="02020603050405020304" pitchFamily="18" charset="0"/>
              </a:rPr>
              <a:t>-Team für ihren großen Einsatz während der Projektlaufzeit aussprechen. Insbesondere danken wir Annika Hofmann, Klaus Geyer und Paul Benz für das zeitaufwendige Korrekturlesen in der Endphase der Bearbeitung. </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de-DE" dirty="0"/>
          </a:p>
        </p:txBody>
      </p:sp>
    </p:spTree>
    <p:extLst>
      <p:ext uri="{BB962C8B-B14F-4D97-AF65-F5344CB8AC3E}">
        <p14:creationId xmlns:p14="http://schemas.microsoft.com/office/powerpoint/2010/main" val="37888845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1FF99E-9D3C-4224-9FB6-E18B86ED8B8B}"/>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id="{B7EE30CE-ED5F-46D7-BB0E-7352AACF17B3}"/>
              </a:ext>
            </a:extLst>
          </p:cNvPr>
          <p:cNvSpPr>
            <a:spLocks noGrp="1"/>
          </p:cNvSpPr>
          <p:nvPr>
            <p:ph idx="1"/>
          </p:nvPr>
        </p:nvSpPr>
        <p:spPr/>
        <p:txBody>
          <a:bodyPr>
            <a:normAutofit fontScale="62500" lnSpcReduction="20000"/>
          </a:bodyPr>
          <a:lstStyle/>
          <a:p>
            <a:pPr>
              <a:lnSpc>
                <a:spcPct val="120000"/>
              </a:lnSpc>
            </a:pPr>
            <a:r>
              <a:rPr lang="de-DE" dirty="0"/>
              <a:t>Im deutsch-dänischen Kontext treten neben der Behandlung von sprachlichen und kulturellen Ähnlichkeiten und Unterschieden im Vergleich der zwei europäischen Sprachen und Länder im nachbarsprachlich ausgerichteten Unterricht auch regionale grenzüberschreitende Berührungsflächen, Überlappungen und Gemeinsamkeiten in den Vordergrund. (</a:t>
            </a:r>
            <a:r>
              <a:rPr lang="de-DE" dirty="0" err="1"/>
              <a:t>MfSB</a:t>
            </a:r>
            <a:r>
              <a:rPr lang="de-DE" dirty="0"/>
              <a:t> 2019: 82)</a:t>
            </a:r>
          </a:p>
          <a:p>
            <a:pPr>
              <a:lnSpc>
                <a:spcPct val="120000"/>
              </a:lnSpc>
            </a:pPr>
            <a:r>
              <a:rPr lang="de-DE" dirty="0"/>
              <a:t>Hierdurch werden die interkulturellen Kompetenzen der Schülerinnen und Schüler und ihre Sensibilität gegenüber verschiedenen Manifestationen von Fremdheit bzw. Andersartigkeit gesteigert. Weiterhin werden die Schülerinnen und Schüler angeregt, sich mit ihrer eigenen, durch die Kultur geformten Identität auseinanderzusetzen (Bolten 2007).</a:t>
            </a:r>
          </a:p>
          <a:p>
            <a:pPr>
              <a:lnSpc>
                <a:spcPct val="120000"/>
              </a:lnSpc>
            </a:pPr>
            <a:r>
              <a:rPr lang="de-DE" dirty="0"/>
              <a:t>Die interkulturelle Handlungskompetenz aus einer nachbarsprachendidaktischen Perspektive zielt besonders auf eine grenzüberschreitende Handlungsfähigkeit ab. Die „Beschäftigung mit Alltagsthemen und -sprache sowie Berufsorientierung im Hinblick auf Ausbildungen und Arbeitsmöglichkeiten in Schleswig-Holstein und Dänemark“ (</a:t>
            </a:r>
            <a:r>
              <a:rPr lang="de-DE" dirty="0" err="1"/>
              <a:t>MfSB</a:t>
            </a:r>
            <a:r>
              <a:rPr lang="de-DE" dirty="0"/>
              <a:t> 2019: 85) nehmen dabei einen wesentlichen Platz ein. Diese Themen tragen dazu bei, die kulturelle Nähe zum Nachbarland zu konkretisieren und zu operationalisieren. (Hansen &amp; Hallsteinsdóttir 2022)</a:t>
            </a:r>
          </a:p>
        </p:txBody>
      </p:sp>
    </p:spTree>
    <p:extLst>
      <p:ext uri="{BB962C8B-B14F-4D97-AF65-F5344CB8AC3E}">
        <p14:creationId xmlns:p14="http://schemas.microsoft.com/office/powerpoint/2010/main" val="14109062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DA3602-E163-4E54-B78C-622EEE3A90FB}"/>
              </a:ext>
            </a:extLst>
          </p:cNvPr>
          <p:cNvSpPr>
            <a:spLocks noGrp="1"/>
          </p:cNvSpPr>
          <p:nvPr>
            <p:ph type="title"/>
          </p:nvPr>
        </p:nvSpPr>
        <p:spPr/>
        <p:txBody>
          <a:bodyPr/>
          <a:lstStyle/>
          <a:p>
            <a:endParaRPr lang="de-DE" dirty="0"/>
          </a:p>
        </p:txBody>
      </p:sp>
      <p:sp>
        <p:nvSpPr>
          <p:cNvPr id="3" name="Inhaltsplatzhalter 2">
            <a:extLst>
              <a:ext uri="{FF2B5EF4-FFF2-40B4-BE49-F238E27FC236}">
                <a16:creationId xmlns:a16="http://schemas.microsoft.com/office/drawing/2014/main" id="{3D0D0537-8FC6-41FF-B08D-DCF55026A0DB}"/>
              </a:ext>
            </a:extLst>
          </p:cNvPr>
          <p:cNvSpPr>
            <a:spLocks noGrp="1"/>
          </p:cNvSpPr>
          <p:nvPr>
            <p:ph idx="1"/>
          </p:nvPr>
        </p:nvSpPr>
        <p:spPr/>
        <p:txBody>
          <a:bodyPr>
            <a:normAutofit fontScale="55000" lnSpcReduction="20000"/>
          </a:bodyPr>
          <a:lstStyle/>
          <a:p>
            <a:r>
              <a:rPr lang="de-DE" dirty="0"/>
              <a:t>Die Reflexion eigener Vorurteile und Stereotype sowie „die Einstellung zur eigenen Sprache bzw. zu Fremdsprachen [spielen] eine wesentliche Rolle in der interkulturellen Kommunikation“ (Müller 2016: 60). „Die explizite Bewusstmachung von evtl. sprachlichen und kulturellen Ähnlichkeiten und Unterschieden“ (Müller/Hallsteinsdóttir 2016: 235) sollte deshalb fester Bestandteil des Nachbarsprachenunterrichts sein. Insbesondere in Grenzregionen scheinen Stereotype besonders hartnäckig zu sein und sich schwer abbauen zu lassen:</a:t>
            </a:r>
          </a:p>
          <a:p>
            <a:pPr lvl="1"/>
            <a:r>
              <a:rPr lang="de-DE" dirty="0"/>
              <a:t>Die bisherige Forschung zeigt, dass sowohl das Unterrichtsfach Deutsch als auch die Deutschlandbilder und Einstellungen zu „den Deutschen“ in Dänemark von negativen Vorstellungen geprägt sind. (Müller 2016: 60)</a:t>
            </a:r>
          </a:p>
          <a:p>
            <a:pPr marL="0" indent="0">
              <a:buNone/>
            </a:pPr>
            <a:r>
              <a:rPr lang="de-DE" dirty="0"/>
              <a:t>Die Reflexion eigener Vorurteile und Stereotype sowie „die Einstellung zur eigenen</a:t>
            </a:r>
          </a:p>
          <a:p>
            <a:pPr marL="0" indent="0">
              <a:buNone/>
            </a:pPr>
            <a:r>
              <a:rPr lang="de-DE" dirty="0"/>
              <a:t>Sprache bzw. zu Fremdsprachen [spielen] eine wesentliche Rolle in der </a:t>
            </a:r>
            <a:r>
              <a:rPr lang="de-DE" dirty="0" err="1"/>
              <a:t>interkultu</a:t>
            </a:r>
            <a:r>
              <a:rPr lang="de-DE" dirty="0"/>
              <a:t>-</a:t>
            </a:r>
          </a:p>
          <a:p>
            <a:pPr marL="0" indent="0">
              <a:buNone/>
            </a:pPr>
            <a:r>
              <a:rPr lang="de-DE" dirty="0" err="1"/>
              <a:t>rellen</a:t>
            </a:r>
            <a:r>
              <a:rPr lang="de-DE" dirty="0"/>
              <a:t> Kommunikation“ (Müller 2016: 60). „Die explizite Bewusstmachung von</a:t>
            </a:r>
          </a:p>
          <a:p>
            <a:pPr marL="0" indent="0">
              <a:buNone/>
            </a:pPr>
            <a:r>
              <a:rPr lang="de-DE" dirty="0"/>
              <a:t>evtl. sprachlichen und kulturellen Ähnlichkeiten und Unterschieden“ (Müller/Hall-</a:t>
            </a:r>
          </a:p>
          <a:p>
            <a:pPr marL="0" indent="0">
              <a:buNone/>
            </a:pPr>
            <a:r>
              <a:rPr lang="de-DE" dirty="0" err="1"/>
              <a:t>steinsdóttir</a:t>
            </a:r>
            <a:r>
              <a:rPr lang="de-DE" dirty="0"/>
              <a:t> 2016: 235) sollte deshalb fester Bestandteil des Nachbarsprachenunter-</a:t>
            </a:r>
          </a:p>
          <a:p>
            <a:pPr marL="0" indent="0">
              <a:buNone/>
            </a:pPr>
            <a:r>
              <a:rPr lang="de-DE" dirty="0" err="1"/>
              <a:t>richts</a:t>
            </a:r>
            <a:r>
              <a:rPr lang="de-DE" dirty="0"/>
              <a:t> sein. Insbesondere in Grenzregionen scheinen Stereotype besonders </a:t>
            </a:r>
            <a:r>
              <a:rPr lang="de-DE" dirty="0" err="1"/>
              <a:t>hartnä</a:t>
            </a:r>
            <a:r>
              <a:rPr lang="de-DE" dirty="0"/>
              <a:t>-</a:t>
            </a:r>
          </a:p>
          <a:p>
            <a:pPr marL="0" indent="0">
              <a:buNone/>
            </a:pPr>
            <a:r>
              <a:rPr lang="de-DE" dirty="0" err="1"/>
              <a:t>ckig</a:t>
            </a:r>
            <a:r>
              <a:rPr lang="de-DE" dirty="0"/>
              <a:t> zu sein und sich schwer abbauen zu lassen:</a:t>
            </a:r>
          </a:p>
          <a:p>
            <a:pPr marL="0" indent="0">
              <a:buNone/>
            </a:pPr>
            <a:r>
              <a:rPr lang="de-DE" dirty="0"/>
              <a:t>Die bisherige Forschung zeigt, dass sowohl das Unterrichtsfach Deutsch als</a:t>
            </a:r>
          </a:p>
          <a:p>
            <a:pPr marL="0" indent="0">
              <a:buNone/>
            </a:pPr>
            <a:r>
              <a:rPr lang="de-DE" dirty="0"/>
              <a:t>auch die Deutschlandbilder und Einstellungen zu „den Deutschen“ in Däne-</a:t>
            </a:r>
          </a:p>
          <a:p>
            <a:pPr marL="0" indent="0">
              <a:buNone/>
            </a:pPr>
            <a:r>
              <a:rPr lang="de-DE" dirty="0" err="1"/>
              <a:t>mark</a:t>
            </a:r>
            <a:r>
              <a:rPr lang="de-DE" dirty="0"/>
              <a:t> von negativen Vorstellungen geprägt sind. (Müller 2016: 60)</a:t>
            </a:r>
          </a:p>
        </p:txBody>
      </p:sp>
    </p:spTree>
    <p:extLst>
      <p:ext uri="{BB962C8B-B14F-4D97-AF65-F5344CB8AC3E}">
        <p14:creationId xmlns:p14="http://schemas.microsoft.com/office/powerpoint/2010/main" val="33133755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m 6"/>
          <p:cNvGraphicFramePr/>
          <p:nvPr/>
        </p:nvGraphicFramePr>
        <p:xfrm>
          <a:off x="700548" y="2227744"/>
          <a:ext cx="10790904" cy="33500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Content Placeholder 2"/>
          <p:cNvSpPr>
            <a:spLocks noGrp="1"/>
          </p:cNvSpPr>
          <p:nvPr>
            <p:ph sz="half" idx="1"/>
          </p:nvPr>
        </p:nvSpPr>
        <p:spPr>
          <a:xfrm>
            <a:off x="502428" y="786682"/>
            <a:ext cx="10691352" cy="1627036"/>
          </a:xfrm>
        </p:spPr>
        <p:txBody>
          <a:bodyPr>
            <a:noAutofit/>
          </a:bodyPr>
          <a:lstStyle/>
          <a:p>
            <a:pPr marL="0" indent="0">
              <a:buNone/>
            </a:pPr>
            <a:r>
              <a:rPr lang="de-DE" sz="2400" b="1" dirty="0"/>
              <a:t>Didaktische Sprachkritik: </a:t>
            </a:r>
            <a:r>
              <a:rPr lang="de-DE" sz="2400" dirty="0"/>
              <a:t>Bewusstmachung von „Weltansichten“ in der Sprache</a:t>
            </a:r>
            <a:endParaRPr lang="da-DK" sz="2400" dirty="0"/>
          </a:p>
          <a:p>
            <a:r>
              <a:rPr lang="da-DK" sz="2400" dirty="0"/>
              <a:t>Didaktisch-methodischer Dreischritt </a:t>
            </a:r>
            <a:r>
              <a:rPr lang="de-DE" sz="2400" dirty="0"/>
              <a:t>zur Bewusstmachung und kritisch-reflektierendem Umgang mit Stereotypen</a:t>
            </a:r>
          </a:p>
        </p:txBody>
      </p:sp>
      <p:sp>
        <p:nvSpPr>
          <p:cNvPr id="6" name="Content Placeholder 2">
            <a:extLst>
              <a:ext uri="{FF2B5EF4-FFF2-40B4-BE49-F238E27FC236}">
                <a16:creationId xmlns:a16="http://schemas.microsoft.com/office/drawing/2014/main" id="{0592BEF7-E275-41EC-B9C3-877C98F78336}"/>
              </a:ext>
            </a:extLst>
          </p:cNvPr>
          <p:cNvSpPr txBox="1">
            <a:spLocks/>
          </p:cNvSpPr>
          <p:nvPr/>
        </p:nvSpPr>
        <p:spPr>
          <a:xfrm>
            <a:off x="502428" y="6019800"/>
            <a:ext cx="10691352" cy="83637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sz="1600" dirty="0"/>
              <a:t>(vgl. Koll, Philipp Baunsgaard/Heinz, Tobias (2016): Didaktisch-methodische Perspektiven auf nationale Stereotype: Facetten einer unterrichtspraktischen Konkretisierung. In: Linguistik online 79, 381-398. </a:t>
            </a:r>
            <a:r>
              <a:rPr lang="de-DE" sz="1600" dirty="0">
                <a:hlinkClick r:id="rId7"/>
              </a:rPr>
              <a:t>https://bop.unibe.ch/linguistik-online/article/view/3350</a:t>
            </a:r>
            <a:r>
              <a:rPr lang="de-DE" sz="1600" dirty="0"/>
              <a:t>)</a:t>
            </a:r>
          </a:p>
          <a:p>
            <a:pPr>
              <a:buFont typeface="Calibri" panose="020F0502020204030204" pitchFamily="34" charset="0"/>
              <a:buChar char="‐"/>
            </a:pPr>
            <a:endParaRPr lang="de-DE" sz="2000" dirty="0"/>
          </a:p>
        </p:txBody>
      </p:sp>
    </p:spTree>
    <p:extLst>
      <p:ext uri="{BB962C8B-B14F-4D97-AF65-F5344CB8AC3E}">
        <p14:creationId xmlns:p14="http://schemas.microsoft.com/office/powerpoint/2010/main" val="1655331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571500" y="563880"/>
            <a:ext cx="11049000" cy="5311140"/>
          </a:xfrm>
        </p:spPr>
        <p:txBody>
          <a:bodyPr>
            <a:noAutofit/>
          </a:bodyPr>
          <a:lstStyle/>
          <a:p>
            <a:pPr marL="0" indent="0" algn="just">
              <a:buNone/>
            </a:pPr>
            <a:r>
              <a:rPr lang="de-DE" sz="2400" b="1" dirty="0"/>
              <a:t>Unterrichtsmaterialien zur Bewusstmachung und zum kritisch-reflektierenden Umgang mit Stereotypen </a:t>
            </a:r>
          </a:p>
          <a:p>
            <a:pPr algn="just"/>
            <a:r>
              <a:rPr lang="de-DE" sz="2400" dirty="0"/>
              <a:t>Ziel: </a:t>
            </a:r>
            <a:r>
              <a:rPr lang="de-DE" sz="2400" b="1" dirty="0"/>
              <a:t>Förderung des sprachlich-kulturellen Bewusstseins</a:t>
            </a:r>
            <a:endParaRPr lang="de-DE" sz="2400" b="0" i="0" u="none" strike="noStrike" baseline="0" dirty="0">
              <a:solidFill>
                <a:srgbClr val="211D1E"/>
              </a:solidFill>
            </a:endParaRPr>
          </a:p>
          <a:p>
            <a:pPr lvl="1" algn="just"/>
            <a:r>
              <a:rPr lang="de-DE" sz="2000" b="0" i="0" u="none" strike="noStrike" baseline="0" dirty="0">
                <a:solidFill>
                  <a:srgbClr val="211D1E"/>
                </a:solidFill>
              </a:rPr>
              <a:t>Die Fähigkeit zur Reflexion über </a:t>
            </a:r>
            <a:r>
              <a:rPr lang="de-DE" sz="2000" dirty="0">
                <a:solidFill>
                  <a:srgbClr val="211D1E"/>
                </a:solidFill>
              </a:rPr>
              <a:t>Stereotype sollte zur </a:t>
            </a:r>
            <a:r>
              <a:rPr lang="de-DE" sz="2000" b="0" i="0" u="none" strike="noStrike" baseline="0" dirty="0">
                <a:solidFill>
                  <a:srgbClr val="211D1E"/>
                </a:solidFill>
              </a:rPr>
              <a:t>Sprach- und Kulturkompetenz gehören </a:t>
            </a:r>
            <a:r>
              <a:rPr lang="de-DE" sz="2000" dirty="0">
                <a:solidFill>
                  <a:srgbClr val="000000"/>
                </a:solidFill>
              </a:rPr>
              <a:t>(</a:t>
            </a:r>
            <a:r>
              <a:rPr lang="de-DE" sz="2000" b="0" i="0" u="none" strike="noStrike" baseline="0" dirty="0">
                <a:solidFill>
                  <a:srgbClr val="211D1E"/>
                </a:solidFill>
              </a:rPr>
              <a:t>in Übereinstimmung mit den Inhalten des pluralistischen Referenzrahmens FREPA, vgl</a:t>
            </a:r>
            <a:r>
              <a:rPr lang="de-DE" sz="2000" b="0" i="0" u="none" strike="noStrike" baseline="0" dirty="0">
                <a:solidFill>
                  <a:srgbClr val="000000"/>
                </a:solidFill>
              </a:rPr>
              <a:t>. </a:t>
            </a:r>
            <a:r>
              <a:rPr lang="de-DE" sz="2000" b="0" i="0" u="none" strike="noStrike" baseline="0" dirty="0" err="1">
                <a:solidFill>
                  <a:srgbClr val="211D1E"/>
                </a:solidFill>
              </a:rPr>
              <a:t>Candelier</a:t>
            </a:r>
            <a:r>
              <a:rPr lang="de-DE" sz="2000" b="0" i="0" u="none" strike="noStrike" baseline="0" dirty="0">
                <a:solidFill>
                  <a:srgbClr val="211D1E"/>
                </a:solidFill>
              </a:rPr>
              <a:t> et al</a:t>
            </a:r>
            <a:r>
              <a:rPr lang="de-DE" sz="2000" b="0" i="0" u="none" strike="noStrike" baseline="0" dirty="0">
                <a:solidFill>
                  <a:srgbClr val="000000"/>
                </a:solidFill>
              </a:rPr>
              <a:t>. </a:t>
            </a:r>
            <a:r>
              <a:rPr lang="de-DE" sz="2000" b="0" i="0" u="none" strike="noStrike" baseline="0" dirty="0">
                <a:solidFill>
                  <a:srgbClr val="211D1E"/>
                </a:solidFill>
              </a:rPr>
              <a:t>2009)</a:t>
            </a:r>
            <a:r>
              <a:rPr lang="de-DE" sz="2000" b="0" i="0" u="none" strike="noStrike" baseline="0" dirty="0">
                <a:solidFill>
                  <a:srgbClr val="000000"/>
                </a:solidFill>
              </a:rPr>
              <a:t>.</a:t>
            </a:r>
          </a:p>
          <a:p>
            <a:pPr algn="just"/>
            <a:r>
              <a:rPr lang="de-DE" sz="2400" b="0" i="0" u="none" strike="noStrike" baseline="0" dirty="0">
                <a:solidFill>
                  <a:srgbClr val="211D1E"/>
                </a:solidFill>
              </a:rPr>
              <a:t>In der didaktischen Umsetzung geht es darum, den Lernenden</a:t>
            </a:r>
          </a:p>
        </p:txBody>
      </p:sp>
      <p:sp>
        <p:nvSpPr>
          <p:cNvPr id="4" name="Textfeld 3">
            <a:extLst>
              <a:ext uri="{FF2B5EF4-FFF2-40B4-BE49-F238E27FC236}">
                <a16:creationId xmlns:a16="http://schemas.microsoft.com/office/drawing/2014/main" id="{7C9BF621-9F2A-4DDF-820E-6C786E1DC5BB}"/>
              </a:ext>
            </a:extLst>
          </p:cNvPr>
          <p:cNvSpPr txBox="1"/>
          <p:nvPr/>
        </p:nvSpPr>
        <p:spPr>
          <a:xfrm>
            <a:off x="705724" y="3114543"/>
            <a:ext cx="7901940" cy="3477875"/>
          </a:xfrm>
          <a:prstGeom prst="rect">
            <a:avLst/>
          </a:prstGeom>
          <a:noFill/>
        </p:spPr>
        <p:txBody>
          <a:bodyPr wrap="square">
            <a:spAutoFit/>
          </a:bodyPr>
          <a:lstStyle/>
          <a:p>
            <a:pPr marL="457200" marR="2200" lvl="1" indent="0">
              <a:buNone/>
            </a:pPr>
            <a:r>
              <a:rPr lang="de-DE" sz="2000" b="0" i="0" u="none" strike="noStrike" baseline="0" dirty="0">
                <a:solidFill>
                  <a:srgbClr val="211D1E"/>
                </a:solidFill>
              </a:rPr>
              <a:t>„bewusst zu machen, dass es sich bei sprachlich gebundenen nationalen Stereotypen um historisch und kulturell gewachsene ‚Weltansichten‘ handelt, die in sprachlichen Konstruktionen geronnen sind, die sie selbst im Spracherwerb unbewusst angenommen haben. Wenn sie diese sprachlichen Konstruktionen fortan gebrauchen, müssen sie wissen, dass sie die mit ihnen verknüpften Weltansichten nun nicht mehr unbewusst nachahmen, sondern bewusst </a:t>
            </a:r>
            <a:r>
              <a:rPr lang="de-DE" sz="2000" b="0" i="1" u="none" strike="noStrike" baseline="0" dirty="0">
                <a:solidFill>
                  <a:srgbClr val="211D1E"/>
                </a:solidFill>
              </a:rPr>
              <a:t>re</a:t>
            </a:r>
            <a:r>
              <a:rPr lang="de-DE" sz="2000" b="0" i="0" u="none" strike="noStrike" baseline="0" dirty="0">
                <a:solidFill>
                  <a:srgbClr val="211D1E"/>
                </a:solidFill>
              </a:rPr>
              <a:t>produzieren – und die Folgen zu verantworten haben</a:t>
            </a:r>
            <a:r>
              <a:rPr lang="de-DE" sz="2000" b="0" i="0" u="none" strike="noStrike" baseline="0" dirty="0">
                <a:solidFill>
                  <a:srgbClr val="000000"/>
                </a:solidFill>
              </a:rPr>
              <a:t>. </a:t>
            </a:r>
            <a:r>
              <a:rPr lang="de-DE" sz="2000" b="0" i="0" u="none" strike="noStrike" baseline="0" dirty="0">
                <a:solidFill>
                  <a:srgbClr val="211D1E"/>
                </a:solidFill>
              </a:rPr>
              <a:t>Eine solche sprachdidaktische Modellierung ist Aufklärung im besten Sinne: Ihr Ziel ist der Ausgang des Sprechers aus der sprachlichen Unmündigkeit</a:t>
            </a:r>
            <a:r>
              <a:rPr lang="de-DE" sz="2000" b="0" i="0" u="none" strike="noStrike" baseline="0" dirty="0">
                <a:solidFill>
                  <a:srgbClr val="000000"/>
                </a:solidFill>
              </a:rPr>
              <a:t>.</a:t>
            </a:r>
            <a:r>
              <a:rPr lang="de-DE" sz="2000" b="0" i="0" u="none" strike="noStrike" baseline="0" dirty="0">
                <a:solidFill>
                  <a:srgbClr val="211D1E"/>
                </a:solidFill>
              </a:rPr>
              <a:t>“ (Kilian 2015: 172)</a:t>
            </a:r>
            <a:endParaRPr lang="de-DE" sz="2000" dirty="0"/>
          </a:p>
        </p:txBody>
      </p:sp>
      <p:pic>
        <p:nvPicPr>
          <p:cNvPr id="6" name="Grafik 5">
            <a:extLst>
              <a:ext uri="{FF2B5EF4-FFF2-40B4-BE49-F238E27FC236}">
                <a16:creationId xmlns:a16="http://schemas.microsoft.com/office/drawing/2014/main" id="{E2E31D10-D438-4902-89EF-3047E05A9817}"/>
              </a:ext>
            </a:extLst>
          </p:cNvPr>
          <p:cNvPicPr>
            <a:picLocks noChangeAspect="1"/>
          </p:cNvPicPr>
          <p:nvPr/>
        </p:nvPicPr>
        <p:blipFill>
          <a:blip r:embed="rId3"/>
          <a:stretch>
            <a:fillRect/>
          </a:stretch>
        </p:blipFill>
        <p:spPr>
          <a:xfrm>
            <a:off x="9060180" y="2665562"/>
            <a:ext cx="2948940" cy="4085758"/>
          </a:xfrm>
          <a:prstGeom prst="rect">
            <a:avLst/>
          </a:prstGeom>
          <a:ln>
            <a:solidFill>
              <a:schemeClr val="tx1"/>
            </a:solidFill>
          </a:ln>
        </p:spPr>
      </p:pic>
    </p:spTree>
    <p:extLst>
      <p:ext uri="{BB962C8B-B14F-4D97-AF65-F5344CB8AC3E}">
        <p14:creationId xmlns:p14="http://schemas.microsoft.com/office/powerpoint/2010/main" val="13019682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32619" y="1083101"/>
            <a:ext cx="8927690" cy="4568825"/>
          </a:xfrm>
        </p:spPr>
        <p:txBody>
          <a:bodyPr>
            <a:noAutofit/>
          </a:bodyPr>
          <a:lstStyle/>
          <a:p>
            <a:pPr marL="0" indent="0">
              <a:buNone/>
              <a:defRPr/>
            </a:pPr>
            <a:r>
              <a:rPr lang="de-DE" sz="2000" b="1" dirty="0"/>
              <a:t>Test und Evaluation in 15 Workshops an deutschen und dänischen Schulen und Gymnasien </a:t>
            </a:r>
            <a:r>
              <a:rPr lang="de-DE" sz="2000" dirty="0"/>
              <a:t>– Aufbau: </a:t>
            </a:r>
          </a:p>
          <a:p>
            <a:pPr>
              <a:buFontTx/>
              <a:buChar char="-"/>
              <a:defRPr/>
            </a:pPr>
            <a:r>
              <a:rPr lang="de-DE" sz="2000" dirty="0"/>
              <a:t>Assoziationsübung: Aktivierung der eigenen stereotypen Vorstellungen</a:t>
            </a:r>
          </a:p>
          <a:p>
            <a:pPr>
              <a:buFontTx/>
              <a:buChar char="-"/>
              <a:defRPr/>
            </a:pPr>
            <a:r>
              <a:rPr lang="de-DE" sz="2000" dirty="0"/>
              <a:t>Adjektivübung: Erarbeitung von Wortschatz (Eigenschaftenwörter)</a:t>
            </a:r>
          </a:p>
          <a:p>
            <a:pPr>
              <a:buFontTx/>
              <a:buChar char="-"/>
              <a:defRPr/>
            </a:pPr>
            <a:r>
              <a:rPr lang="de-DE" sz="2000" dirty="0"/>
              <a:t>Arbeiten mit Stereotypen – Module: </a:t>
            </a:r>
          </a:p>
          <a:p>
            <a:pPr lvl="1">
              <a:defRPr/>
            </a:pPr>
            <a:r>
              <a:rPr lang="de-DE" sz="2000" b="1" dirty="0"/>
              <a:t>Baue dein Stereotyp</a:t>
            </a:r>
          </a:p>
          <a:p>
            <a:pPr lvl="1">
              <a:defRPr/>
            </a:pPr>
            <a:r>
              <a:rPr lang="de-DE" sz="2000" b="1" dirty="0"/>
              <a:t>„Typisch {</a:t>
            </a:r>
            <a:r>
              <a:rPr lang="de-DE" sz="2000" b="1" cap="small" dirty="0"/>
              <a:t>deutsch</a:t>
            </a:r>
            <a:r>
              <a:rPr lang="de-DE" sz="2000" b="1" dirty="0"/>
              <a:t>} – Typisch {</a:t>
            </a:r>
            <a:r>
              <a:rPr lang="de-DE" sz="2000" b="1" cap="small" dirty="0"/>
              <a:t>dänisch</a:t>
            </a:r>
            <a:r>
              <a:rPr lang="de-DE" sz="2000" b="1" dirty="0"/>
              <a:t>}“</a:t>
            </a:r>
          </a:p>
          <a:p>
            <a:pPr>
              <a:buFont typeface="Calibri" panose="020F0502020204030204" pitchFamily="34" charset="0"/>
              <a:buChar char="‐"/>
              <a:defRPr/>
            </a:pPr>
            <a:r>
              <a:rPr lang="de-DE" sz="2000" dirty="0"/>
              <a:t>Abschließende Präsentation von Resultaten aus dem </a:t>
            </a:r>
            <a:r>
              <a:rPr lang="de-DE" sz="2000" dirty="0" err="1"/>
              <a:t>SMiK</a:t>
            </a:r>
            <a:r>
              <a:rPr lang="de-DE" sz="2000" dirty="0"/>
              <a:t>-Projekt und Reflexion über Stereotype</a:t>
            </a:r>
          </a:p>
          <a:p>
            <a:pPr>
              <a:buFont typeface="Calibri" panose="020F0502020204030204" pitchFamily="34" charset="0"/>
              <a:buChar char="‐"/>
              <a:defRPr/>
            </a:pPr>
            <a:endParaRPr lang="da-DK" sz="2000" dirty="0"/>
          </a:p>
          <a:p>
            <a:pPr marL="0" indent="0">
              <a:buNone/>
              <a:defRPr/>
            </a:pPr>
            <a:endParaRPr lang="de-DE" sz="2000" dirty="0"/>
          </a:p>
        </p:txBody>
      </p:sp>
      <p:sp>
        <p:nvSpPr>
          <p:cNvPr id="2" name="Tekstboks 1"/>
          <p:cNvSpPr txBox="1"/>
          <p:nvPr/>
        </p:nvSpPr>
        <p:spPr>
          <a:xfrm>
            <a:off x="344129" y="116432"/>
            <a:ext cx="11651226" cy="830997"/>
          </a:xfrm>
          <a:prstGeom prst="rect">
            <a:avLst/>
          </a:prstGeom>
          <a:noFill/>
        </p:spPr>
        <p:txBody>
          <a:bodyPr wrap="square">
            <a:spAutoFit/>
          </a:bodyPr>
          <a:lstStyle/>
          <a:p>
            <a:pPr>
              <a:defRPr/>
            </a:pPr>
            <a:r>
              <a:rPr lang="de-DE" sz="2400" b="1" dirty="0">
                <a:solidFill>
                  <a:schemeClr val="tx1">
                    <a:lumMod val="95000"/>
                    <a:lumOff val="5000"/>
                  </a:schemeClr>
                </a:solidFill>
              </a:rPr>
              <a:t>Didaktische Umsetzung: Unterrichtsmaterialien zur Bewusstmachung und kritisch-reflexivem Umgang mit Stereotypen</a:t>
            </a:r>
          </a:p>
        </p:txBody>
      </p:sp>
      <p:pic>
        <p:nvPicPr>
          <p:cNvPr id="5" name="Picture 4"/>
          <p:cNvPicPr>
            <a:picLocks/>
          </p:cNvPicPr>
          <p:nvPr/>
        </p:nvPicPr>
        <p:blipFill>
          <a:blip r:embed="rId2"/>
          <a:stretch>
            <a:fillRect/>
          </a:stretch>
        </p:blipFill>
        <p:spPr>
          <a:xfrm>
            <a:off x="10602717" y="1267657"/>
            <a:ext cx="1473758" cy="2276872"/>
          </a:xfrm>
          <a:prstGeom prst="rect">
            <a:avLst/>
          </a:prstGeom>
          <a:ln w="3175">
            <a:solidFill>
              <a:schemeClr val="tx1">
                <a:lumMod val="50000"/>
                <a:lumOff val="50000"/>
              </a:schemeClr>
            </a:solidFill>
          </a:ln>
        </p:spPr>
      </p:pic>
      <p:pic>
        <p:nvPicPr>
          <p:cNvPr id="6" name="Picture 5"/>
          <p:cNvPicPr>
            <a:picLocks/>
          </p:cNvPicPr>
          <p:nvPr/>
        </p:nvPicPr>
        <p:blipFill>
          <a:blip r:embed="rId3"/>
          <a:stretch>
            <a:fillRect/>
          </a:stretch>
        </p:blipFill>
        <p:spPr>
          <a:xfrm>
            <a:off x="8896769" y="1267657"/>
            <a:ext cx="1519711" cy="2276872"/>
          </a:xfrm>
          <a:prstGeom prst="rect">
            <a:avLst/>
          </a:prstGeom>
          <a:ln w="3175">
            <a:solidFill>
              <a:schemeClr val="tx1">
                <a:lumMod val="50000"/>
                <a:lumOff val="50000"/>
              </a:schemeClr>
            </a:solidFill>
          </a:ln>
        </p:spPr>
      </p:pic>
      <p:pic>
        <p:nvPicPr>
          <p:cNvPr id="9" name="Picture 12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354031" y="4449885"/>
            <a:ext cx="1837969" cy="2408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C:\Users\Kilian\JK_Kiel_260814\SMiK\INTERREG_IVa_SEIT_BEWILLIGUNG_Mai_2012\SMiK_Unterrichtsmaterialien\HobroWorkshop\DSC07708.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85" y="4445852"/>
            <a:ext cx="3629589" cy="2412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Grafik 9" descr="G:\SMiK\INTERREG_IVa_SEIT_BEWILLIGUNG_Mai_2012\SMiK_Unterrichtsmaterialien\HobroWorkshop\DSC07730.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19162" y="4445852"/>
            <a:ext cx="3734869" cy="2412150"/>
          </a:xfrm>
          <a:prstGeom prst="rect">
            <a:avLst/>
          </a:prstGeom>
          <a:noFill/>
          <a:ln>
            <a:noFill/>
          </a:ln>
        </p:spPr>
      </p:pic>
      <p:pic>
        <p:nvPicPr>
          <p:cNvPr id="8" name="Picture 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637073" y="4439900"/>
            <a:ext cx="3275003" cy="2457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67357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66700" y="188640"/>
            <a:ext cx="10149780" cy="5937524"/>
          </a:xfrm>
        </p:spPr>
        <p:txBody>
          <a:bodyPr>
            <a:normAutofit/>
          </a:bodyPr>
          <a:lstStyle/>
          <a:p>
            <a:pPr marL="0" indent="0">
              <a:buNone/>
            </a:pPr>
            <a:r>
              <a:rPr lang="de-DE" sz="2400" b="1" dirty="0"/>
              <a:t>Impuls</a:t>
            </a:r>
            <a:r>
              <a:rPr lang="de-DE" sz="2400" dirty="0"/>
              <a:t>: Aktivierung der eigenen stereotypen Vorstellungen</a:t>
            </a:r>
          </a:p>
          <a:p>
            <a:pPr marL="0" indent="0" algn="ctr">
              <a:buNone/>
            </a:pPr>
            <a:endParaRPr lang="de-DE" sz="2400" b="1"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0643" y="612296"/>
            <a:ext cx="4121049" cy="3090787"/>
          </a:xfrm>
          <a:prstGeom prst="rect">
            <a:avLst/>
          </a:prstGeom>
        </p:spPr>
      </p:pic>
      <p:pic>
        <p:nvPicPr>
          <p:cNvPr id="14" name="Picture 140"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106950" y="15598351"/>
            <a:ext cx="2762557" cy="4020179"/>
          </a:xfrm>
          <a:prstGeom prst="rect">
            <a:avLst/>
          </a:prstGeom>
        </p:spPr>
      </p:pic>
      <p:pic>
        <p:nvPicPr>
          <p:cNvPr id="21" name="Picture 16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20643" y="3847221"/>
            <a:ext cx="1991645" cy="1323439"/>
          </a:xfrm>
          <a:prstGeom prst="rect">
            <a:avLst/>
          </a:prstGeom>
        </p:spPr>
      </p:pic>
      <p:pic>
        <p:nvPicPr>
          <p:cNvPr id="22" name="Picture 16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20643" y="5240845"/>
            <a:ext cx="2080494" cy="1382479"/>
          </a:xfrm>
          <a:prstGeom prst="rect">
            <a:avLst/>
          </a:prstGeom>
        </p:spPr>
      </p:pic>
      <p:pic>
        <p:nvPicPr>
          <p:cNvPr id="23" name="Picture 17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850403" y="3847695"/>
            <a:ext cx="1991290" cy="1323202"/>
          </a:xfrm>
          <a:prstGeom prst="rect">
            <a:avLst/>
          </a:prstGeom>
        </p:spPr>
      </p:pic>
      <p:pic>
        <p:nvPicPr>
          <p:cNvPr id="24" name="Picture 17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850402" y="5240846"/>
            <a:ext cx="1991290" cy="1382479"/>
          </a:xfrm>
          <a:prstGeom prst="rect">
            <a:avLst/>
          </a:prstGeom>
        </p:spPr>
      </p:pic>
      <p:pic>
        <p:nvPicPr>
          <p:cNvPr id="15" name="Picture 14"/>
          <p:cNvPicPr/>
          <p:nvPr/>
        </p:nvPicPr>
        <p:blipFill>
          <a:blip r:embed="rId9" cstate="print">
            <a:extLst>
              <a:ext uri="{28A0092B-C50C-407E-A947-70E740481C1C}">
                <a14:useLocalDpi xmlns:a14="http://schemas.microsoft.com/office/drawing/2010/main" val="0"/>
              </a:ext>
            </a:extLst>
          </a:blip>
          <a:stretch>
            <a:fillRect/>
          </a:stretch>
        </p:blipFill>
        <p:spPr>
          <a:xfrm>
            <a:off x="577619" y="3300625"/>
            <a:ext cx="6958100" cy="3880440"/>
          </a:xfrm>
          <a:prstGeom prst="rect">
            <a:avLst/>
          </a:prstGeom>
        </p:spPr>
      </p:pic>
      <p:sp>
        <p:nvSpPr>
          <p:cNvPr id="2" name="Rectangle 1"/>
          <p:cNvSpPr/>
          <p:nvPr/>
        </p:nvSpPr>
        <p:spPr>
          <a:xfrm>
            <a:off x="441960" y="731836"/>
            <a:ext cx="7229418" cy="2862322"/>
          </a:xfrm>
          <a:prstGeom prst="rect">
            <a:avLst/>
          </a:prstGeom>
        </p:spPr>
        <p:txBody>
          <a:bodyPr wrap="square">
            <a:spAutoFit/>
          </a:bodyPr>
          <a:lstStyle/>
          <a:p>
            <a:pPr marL="342900" indent="-342900" algn="just">
              <a:buFont typeface="Times New Roman" panose="02020603050405020304" pitchFamily="18" charset="0"/>
              <a:buChar char="˗"/>
            </a:pPr>
            <a:r>
              <a:rPr lang="de-DE" sz="2000" i="1" dirty="0">
                <a:ea typeface="Calibri" panose="020F0502020204030204" pitchFamily="34" charset="0"/>
                <a:cs typeface="Times New Roman" panose="02020603050405020304" pitchFamily="18" charset="0"/>
              </a:rPr>
              <a:t>Was ist für Deutsche „typisch deutsch“?</a:t>
            </a:r>
            <a:endParaRPr lang="de-DE" sz="2000" dirty="0">
              <a:ea typeface="Calibri" panose="020F0502020204030204" pitchFamily="34" charset="0"/>
              <a:cs typeface="Times New Roman" panose="02020603050405020304" pitchFamily="18" charset="0"/>
            </a:endParaRPr>
          </a:p>
          <a:p>
            <a:pPr marL="342900" indent="-342900" algn="just">
              <a:buFont typeface="Times New Roman" panose="02020603050405020304" pitchFamily="18" charset="0"/>
              <a:buChar char="˗"/>
            </a:pPr>
            <a:r>
              <a:rPr lang="de-DE" sz="2000" i="1" dirty="0">
                <a:ea typeface="Calibri" panose="020F0502020204030204" pitchFamily="34" charset="0"/>
                <a:cs typeface="Times New Roman" panose="02020603050405020304" pitchFamily="18" charset="0"/>
              </a:rPr>
              <a:t>Was ist für Deutsche „typisch dänisch“?</a:t>
            </a:r>
          </a:p>
          <a:p>
            <a:pPr marL="342900" indent="-342900" algn="just">
              <a:buFont typeface="Times New Roman" panose="02020603050405020304" pitchFamily="18" charset="0"/>
              <a:buChar char="˗"/>
            </a:pPr>
            <a:r>
              <a:rPr lang="de-DE" sz="2000" i="1" dirty="0">
                <a:ea typeface="Calibri" panose="020F0502020204030204" pitchFamily="34" charset="0"/>
                <a:cs typeface="Times New Roman" panose="02020603050405020304" pitchFamily="18" charset="0"/>
              </a:rPr>
              <a:t>Was ist für Däninnen und Dänen „typisch deutsch“?</a:t>
            </a:r>
          </a:p>
          <a:p>
            <a:pPr marL="342900" indent="-342900" algn="just">
              <a:buFont typeface="Times New Roman" panose="02020603050405020304" pitchFamily="18" charset="0"/>
              <a:buChar char="˗"/>
            </a:pPr>
            <a:r>
              <a:rPr lang="de-DE" sz="2000" i="1" dirty="0">
                <a:cs typeface="Times New Roman" panose="02020603050405020304" pitchFamily="18" charset="0"/>
              </a:rPr>
              <a:t>Was ist für Däninnen und Dänen „typisch dänisch“?</a:t>
            </a:r>
          </a:p>
          <a:p>
            <a:pPr marL="342900" indent="-342900" algn="just">
              <a:buFont typeface="Times New Roman" panose="02020603050405020304" pitchFamily="18" charset="0"/>
              <a:buChar char="˗"/>
            </a:pPr>
            <a:endParaRPr lang="de-DE" sz="2000" i="1" dirty="0">
              <a:cs typeface="Times New Roman" panose="02020603050405020304" pitchFamily="18" charset="0"/>
            </a:endParaRPr>
          </a:p>
          <a:p>
            <a:pPr algn="just"/>
            <a:r>
              <a:rPr lang="de-DE" sz="2000" dirty="0"/>
              <a:t>Die Lernenden erhalten am Anfang der Stunde verschiedenfarbige Post-it-Zettel, auf die sie in 1-2 Stichwörtern das Ergebnis der folgenden Aufgabenstellung schreiben sollen:</a:t>
            </a:r>
          </a:p>
          <a:p>
            <a:pPr algn="just"/>
            <a:endParaRPr lang="de-DE" sz="2000" dirty="0"/>
          </a:p>
        </p:txBody>
      </p:sp>
    </p:spTree>
    <p:extLst>
      <p:ext uri="{BB962C8B-B14F-4D97-AF65-F5344CB8AC3E}">
        <p14:creationId xmlns:p14="http://schemas.microsoft.com/office/powerpoint/2010/main" val="19915140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2A12F9-CD1E-4778-A395-982DE5549464}"/>
              </a:ext>
            </a:extLst>
          </p:cNvPr>
          <p:cNvSpPr>
            <a:spLocks noGrp="1"/>
          </p:cNvSpPr>
          <p:nvPr>
            <p:ph type="title"/>
          </p:nvPr>
        </p:nvSpPr>
        <p:spPr>
          <a:xfrm>
            <a:off x="100165" y="46280"/>
            <a:ext cx="11065899" cy="681038"/>
          </a:xfrm>
        </p:spPr>
        <p:txBody>
          <a:bodyPr>
            <a:normAutofit fontScale="90000"/>
          </a:bodyPr>
          <a:lstStyle/>
          <a:p>
            <a:r>
              <a:rPr lang="de-DE" sz="2400" dirty="0"/>
              <a:t>„Baue dein Stereotyp“ - Zweisprachiger Workshop in Dänemark</a:t>
            </a:r>
            <a:br>
              <a:rPr lang="de-DE" sz="2400" dirty="0"/>
            </a:br>
            <a:r>
              <a:rPr lang="de-DE" sz="2400" dirty="0"/>
              <a:t>24 deutsche und 14 dänische Teilnehmende</a:t>
            </a:r>
          </a:p>
        </p:txBody>
      </p:sp>
      <p:sp>
        <p:nvSpPr>
          <p:cNvPr id="3" name="Inhaltsplatzhalter 2">
            <a:extLst>
              <a:ext uri="{FF2B5EF4-FFF2-40B4-BE49-F238E27FC236}">
                <a16:creationId xmlns:a16="http://schemas.microsoft.com/office/drawing/2014/main" id="{7F2E7EE5-F9AF-478F-AD90-3B6191991EE6}"/>
              </a:ext>
            </a:extLst>
          </p:cNvPr>
          <p:cNvSpPr>
            <a:spLocks noGrp="1"/>
          </p:cNvSpPr>
          <p:nvPr>
            <p:ph idx="1"/>
          </p:nvPr>
        </p:nvSpPr>
        <p:spPr/>
        <p:txBody>
          <a:bodyPr/>
          <a:lstStyle/>
          <a:p>
            <a:endParaRPr lang="de-DE" dirty="0"/>
          </a:p>
        </p:txBody>
      </p:sp>
      <p:pic>
        <p:nvPicPr>
          <p:cNvPr id="1026" name="Picture 5">
            <a:extLst>
              <a:ext uri="{FF2B5EF4-FFF2-40B4-BE49-F238E27FC236}">
                <a16:creationId xmlns:a16="http://schemas.microsoft.com/office/drawing/2014/main" id="{C2A646FF-388C-4B91-82D9-3EA2C6AEF4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614" y="731395"/>
            <a:ext cx="4389798" cy="2917182"/>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6">
            <a:extLst>
              <a:ext uri="{FF2B5EF4-FFF2-40B4-BE49-F238E27FC236}">
                <a16:creationId xmlns:a16="http://schemas.microsoft.com/office/drawing/2014/main" id="{B42A2BB5-3434-410F-A9CC-107E7EF81F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901" y="3730562"/>
            <a:ext cx="4571693" cy="303536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5">
            <a:extLst>
              <a:ext uri="{FF2B5EF4-FFF2-40B4-BE49-F238E27FC236}">
                <a16:creationId xmlns:a16="http://schemas.microsoft.com/office/drawing/2014/main" id="{2E7B16AC-16FB-4D0C-928F-6037878EBBF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5" name="Rectangle 6">
            <a:extLst>
              <a:ext uri="{FF2B5EF4-FFF2-40B4-BE49-F238E27FC236}">
                <a16:creationId xmlns:a16="http://schemas.microsoft.com/office/drawing/2014/main" id="{40A319D2-132F-46C7-9517-EF0EE198A2A9}"/>
              </a:ext>
            </a:extLst>
          </p:cNvPr>
          <p:cNvSpPr>
            <a:spLocks noChangeArrowheads="1"/>
          </p:cNvSpPr>
          <p:nvPr/>
        </p:nvSpPr>
        <p:spPr bwMode="auto">
          <a:xfrm>
            <a:off x="0" y="24145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6" name="Rectangle 7">
            <a:extLst>
              <a:ext uri="{FF2B5EF4-FFF2-40B4-BE49-F238E27FC236}">
                <a16:creationId xmlns:a16="http://schemas.microsoft.com/office/drawing/2014/main" id="{8B69B6C5-FD4C-462C-A074-0AFA6CA48AD1}"/>
              </a:ext>
            </a:extLst>
          </p:cNvPr>
          <p:cNvSpPr>
            <a:spLocks noChangeArrowheads="1"/>
          </p:cNvSpPr>
          <p:nvPr/>
        </p:nvSpPr>
        <p:spPr bwMode="auto">
          <a:xfrm>
            <a:off x="0" y="43291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7" name="Rectangle 8">
            <a:extLst>
              <a:ext uri="{FF2B5EF4-FFF2-40B4-BE49-F238E27FC236}">
                <a16:creationId xmlns:a16="http://schemas.microsoft.com/office/drawing/2014/main" id="{A299C60E-00B5-4C4F-AA1B-516D32DDCD6A}"/>
              </a:ext>
            </a:extLst>
          </p:cNvPr>
          <p:cNvSpPr>
            <a:spLocks noChangeArrowheads="1"/>
          </p:cNvSpPr>
          <p:nvPr/>
        </p:nvSpPr>
        <p:spPr bwMode="auto">
          <a:xfrm>
            <a:off x="0" y="63103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8" name="Rectangle 9">
            <a:extLst>
              <a:ext uri="{FF2B5EF4-FFF2-40B4-BE49-F238E27FC236}">
                <a16:creationId xmlns:a16="http://schemas.microsoft.com/office/drawing/2014/main" id="{C3AB77EA-AF24-46D3-959C-283D6A9178DB}"/>
              </a:ext>
            </a:extLst>
          </p:cNvPr>
          <p:cNvSpPr>
            <a:spLocks noChangeArrowheads="1"/>
          </p:cNvSpPr>
          <p:nvPr/>
        </p:nvSpPr>
        <p:spPr bwMode="auto">
          <a:xfrm>
            <a:off x="0" y="82486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pic>
        <p:nvPicPr>
          <p:cNvPr id="13" name="Picture 10">
            <a:extLst>
              <a:ext uri="{FF2B5EF4-FFF2-40B4-BE49-F238E27FC236}">
                <a16:creationId xmlns:a16="http://schemas.microsoft.com/office/drawing/2014/main" id="{F8AB6ACA-59AE-40F2-AAAD-49EECF26095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53716" y="2553666"/>
            <a:ext cx="6338119" cy="4212260"/>
          </a:xfrm>
          <a:prstGeom prst="rect">
            <a:avLst/>
          </a:prstGeom>
        </p:spPr>
      </p:pic>
      <p:pic>
        <p:nvPicPr>
          <p:cNvPr id="1027" name="Picture 4">
            <a:extLst>
              <a:ext uri="{FF2B5EF4-FFF2-40B4-BE49-F238E27FC236}">
                <a16:creationId xmlns:a16="http://schemas.microsoft.com/office/drawing/2014/main" id="{19EAAFE5-F6F5-4772-9561-60D682F3A84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87570" y="90931"/>
            <a:ext cx="4004265" cy="266068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3">
            <a:extLst>
              <a:ext uri="{FF2B5EF4-FFF2-40B4-BE49-F238E27FC236}">
                <a16:creationId xmlns:a16="http://schemas.microsoft.com/office/drawing/2014/main" id="{87439FB7-A20E-42EB-AF50-BBE280C3F39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63496" y="751246"/>
            <a:ext cx="3230978" cy="2148758"/>
          </a:xfrm>
          <a:prstGeom prst="rect">
            <a:avLst/>
          </a:prstGeom>
          <a:noFill/>
          <a:extLst>
            <a:ext uri="{909E8E84-426E-40DD-AFC4-6F175D3DCCD1}">
              <a14:hiddenFill xmlns:a14="http://schemas.microsoft.com/office/drawing/2010/main">
                <a:solidFill>
                  <a:srgbClr val="FFFFFF"/>
                </a:solidFill>
              </a14:hiddenFill>
            </a:ext>
          </a:extLst>
        </p:spPr>
      </p:pic>
      <p:sp>
        <p:nvSpPr>
          <p:cNvPr id="15" name="Textfeld 14">
            <a:extLst>
              <a:ext uri="{FF2B5EF4-FFF2-40B4-BE49-F238E27FC236}">
                <a16:creationId xmlns:a16="http://schemas.microsoft.com/office/drawing/2014/main" id="{BA789899-3721-40C5-949C-9F909C4FE7AC}"/>
              </a:ext>
            </a:extLst>
          </p:cNvPr>
          <p:cNvSpPr txBox="1"/>
          <p:nvPr/>
        </p:nvSpPr>
        <p:spPr>
          <a:xfrm>
            <a:off x="299614" y="742378"/>
            <a:ext cx="3048000" cy="954107"/>
          </a:xfrm>
          <a:prstGeom prst="rect">
            <a:avLst/>
          </a:prstGeom>
          <a:noFill/>
        </p:spPr>
        <p:txBody>
          <a:bodyPr wrap="square">
            <a:spAutoFit/>
          </a:bodyPr>
          <a:lstStyle/>
          <a:p>
            <a:r>
              <a:rPr lang="de-DE" sz="1400" b="1" dirty="0"/>
              <a:t>Nationale Stereotype im (impliziten) sprachlichen Wissen von Lernenden:</a:t>
            </a:r>
            <a:br>
              <a:rPr lang="de-DE" sz="1400" b="1" dirty="0"/>
            </a:br>
            <a:r>
              <a:rPr lang="de-DE" sz="1400" b="1" dirty="0"/>
              <a:t>Was ist ein typischer Deutscher aus dänischer Sicht?</a:t>
            </a:r>
            <a:endParaRPr lang="de-DE" dirty="0"/>
          </a:p>
        </p:txBody>
      </p:sp>
      <p:sp>
        <p:nvSpPr>
          <p:cNvPr id="16" name="Textfeld 15">
            <a:extLst>
              <a:ext uri="{FF2B5EF4-FFF2-40B4-BE49-F238E27FC236}">
                <a16:creationId xmlns:a16="http://schemas.microsoft.com/office/drawing/2014/main" id="{B9CE1606-3DA4-4774-8083-BA8F9510D320}"/>
              </a:ext>
            </a:extLst>
          </p:cNvPr>
          <p:cNvSpPr txBox="1"/>
          <p:nvPr/>
        </p:nvSpPr>
        <p:spPr>
          <a:xfrm>
            <a:off x="247958" y="3705689"/>
            <a:ext cx="1923742" cy="738664"/>
          </a:xfrm>
          <a:prstGeom prst="rect">
            <a:avLst/>
          </a:prstGeom>
          <a:noFill/>
        </p:spPr>
        <p:txBody>
          <a:bodyPr wrap="square">
            <a:spAutoFit/>
          </a:bodyPr>
          <a:lstStyle/>
          <a:p>
            <a:r>
              <a:rPr lang="de-DE" sz="1400" b="1" dirty="0"/>
              <a:t>Was ist ein typischer Däne aus deutscher Sicht?</a:t>
            </a:r>
            <a:endParaRPr lang="de-DE" dirty="0"/>
          </a:p>
        </p:txBody>
      </p:sp>
    </p:spTree>
    <p:extLst>
      <p:ext uri="{BB962C8B-B14F-4D97-AF65-F5344CB8AC3E}">
        <p14:creationId xmlns:p14="http://schemas.microsoft.com/office/powerpoint/2010/main" val="3367628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4FFBEE45-F140-49D5-85EA-C78C24340B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29A6647-12A0-4BAF-A31B-751EF313F372}"/>
              </a:ext>
            </a:extLst>
          </p:cNvPr>
          <p:cNvSpPr>
            <a:spLocks noGrp="1"/>
          </p:cNvSpPr>
          <p:nvPr>
            <p:ph type="title"/>
          </p:nvPr>
        </p:nvSpPr>
        <p:spPr>
          <a:xfrm>
            <a:off x="838200" y="365125"/>
            <a:ext cx="10515600" cy="1828444"/>
          </a:xfrm>
        </p:spPr>
        <p:txBody>
          <a:bodyPr vert="horz" lIns="91440" tIns="45720" rIns="91440" bIns="45720" rtlCol="0" anchor="ctr">
            <a:normAutofit/>
          </a:bodyPr>
          <a:lstStyle/>
          <a:p>
            <a:r>
              <a:rPr lang="en-US" sz="5200" dirty="0" err="1"/>
              <a:t>Workshopfahrplan</a:t>
            </a:r>
            <a:r>
              <a:rPr lang="en-US" sz="5200" dirty="0"/>
              <a:t> &amp; </a:t>
            </a:r>
            <a:r>
              <a:rPr lang="en-US" sz="5200" dirty="0" err="1"/>
              <a:t>Workshopbeschreibung</a:t>
            </a:r>
            <a:endParaRPr lang="en-US" sz="5200" kern="1200" dirty="0">
              <a:solidFill>
                <a:schemeClr val="tx1"/>
              </a:solidFill>
              <a:latin typeface="+mj-lt"/>
              <a:ea typeface="+mj-ea"/>
              <a:cs typeface="+mj-cs"/>
            </a:endParaRPr>
          </a:p>
        </p:txBody>
      </p:sp>
      <p:sp>
        <p:nvSpPr>
          <p:cNvPr id="3" name="Inhaltsplatzhalter 2">
            <a:extLst>
              <a:ext uri="{FF2B5EF4-FFF2-40B4-BE49-F238E27FC236}">
                <a16:creationId xmlns:a16="http://schemas.microsoft.com/office/drawing/2014/main" id="{803265BF-C07F-4A85-A468-4BD1C37A9F62}"/>
              </a:ext>
            </a:extLst>
          </p:cNvPr>
          <p:cNvSpPr>
            <a:spLocks noGrp="1"/>
          </p:cNvSpPr>
          <p:nvPr>
            <p:ph idx="1"/>
          </p:nvPr>
        </p:nvSpPr>
        <p:spPr>
          <a:xfrm>
            <a:off x="838200" y="2398626"/>
            <a:ext cx="5158427" cy="3730460"/>
          </a:xfrm>
        </p:spPr>
        <p:txBody>
          <a:bodyPr vert="horz" lIns="91440" tIns="45720" rIns="91440" bIns="45720" rtlCol="0">
            <a:normAutofit/>
          </a:bodyPr>
          <a:lstStyle/>
          <a:p>
            <a:pPr marL="0"/>
            <a:r>
              <a:rPr lang="en-US" sz="2000" b="0" i="0" u="none" strike="noStrike" baseline="0" dirty="0"/>
              <a:t>1. </a:t>
            </a:r>
            <a:r>
              <a:rPr lang="en-US" sz="2000" b="0" i="0" u="none" strike="noStrike" baseline="0" dirty="0" err="1"/>
              <a:t>Einleitung</a:t>
            </a:r>
            <a:r>
              <a:rPr lang="en-US" sz="2000" b="0" i="0" u="none" strike="noStrike" baseline="0" dirty="0"/>
              <a:t>: Was </a:t>
            </a:r>
            <a:r>
              <a:rPr lang="en-US" sz="2000" b="0" i="0" u="none" strike="noStrike" baseline="0" dirty="0" err="1"/>
              <a:t>sind</a:t>
            </a:r>
            <a:r>
              <a:rPr lang="en-US" sz="2000" b="0" i="0" u="none" strike="noStrike" baseline="0" dirty="0"/>
              <a:t> </a:t>
            </a:r>
            <a:r>
              <a:rPr lang="en-US" sz="2000" b="0" i="0" u="none" strike="noStrike" baseline="0" dirty="0" err="1"/>
              <a:t>nationale</a:t>
            </a:r>
            <a:r>
              <a:rPr lang="en-US" sz="2000" b="0" i="0" u="none" strike="noStrike" baseline="0" dirty="0"/>
              <a:t> Stereotype?</a:t>
            </a:r>
          </a:p>
          <a:p>
            <a:pPr marL="0"/>
            <a:r>
              <a:rPr lang="en-US" sz="2000" b="0" i="0" u="none" strike="noStrike" baseline="0" dirty="0"/>
              <a:t>2. </a:t>
            </a:r>
            <a:r>
              <a:rPr lang="en-US" sz="2000" b="0" i="0" u="none" strike="noStrike" baseline="0" dirty="0" err="1"/>
              <a:t>Möglichkeiten</a:t>
            </a:r>
            <a:r>
              <a:rPr lang="en-US" sz="2000" b="0" i="0" u="none" strike="noStrike" baseline="0" dirty="0"/>
              <a:t> des </a:t>
            </a:r>
            <a:r>
              <a:rPr lang="en-US" sz="2000" b="0" i="0" u="none" strike="noStrike" baseline="0" dirty="0" err="1"/>
              <a:t>Umgangs</a:t>
            </a:r>
            <a:r>
              <a:rPr lang="en-US" sz="2000" b="0" i="0" u="none" strike="noStrike" baseline="0" dirty="0"/>
              <a:t> </a:t>
            </a:r>
            <a:r>
              <a:rPr lang="en-US" sz="2000" b="0" i="0" u="none" strike="noStrike" baseline="0" dirty="0" err="1"/>
              <a:t>mit</a:t>
            </a:r>
            <a:r>
              <a:rPr lang="en-US" sz="2000" b="0" i="0" u="none" strike="noStrike" baseline="0" dirty="0"/>
              <a:t> </a:t>
            </a:r>
            <a:r>
              <a:rPr lang="en-US" sz="2000" b="0" i="0" u="none" strike="noStrike" baseline="0" dirty="0" err="1"/>
              <a:t>Stereotypen</a:t>
            </a:r>
            <a:r>
              <a:rPr lang="en-US" sz="2000" b="0" i="0" u="none" strike="noStrike" baseline="0" dirty="0"/>
              <a:t> </a:t>
            </a:r>
            <a:r>
              <a:rPr lang="en-US" sz="2000" b="0" i="0" u="none" strike="noStrike" baseline="0" dirty="0" err="1"/>
              <a:t>im</a:t>
            </a:r>
            <a:r>
              <a:rPr lang="en-US" sz="2000" b="0" i="0" u="none" strike="noStrike" baseline="0" dirty="0"/>
              <a:t> </a:t>
            </a:r>
            <a:r>
              <a:rPr lang="en-US" sz="2000" b="0" i="0" u="none" strike="noStrike" baseline="0" dirty="0" err="1"/>
              <a:t>Sprachunterricht</a:t>
            </a:r>
            <a:r>
              <a:rPr lang="en-US" sz="2000" b="0" i="0" u="none" strike="noStrike" baseline="0" dirty="0"/>
              <a:t>:</a:t>
            </a:r>
          </a:p>
          <a:p>
            <a:pPr lvl="1"/>
            <a:r>
              <a:rPr lang="en-US" sz="2000" dirty="0" err="1"/>
              <a:t>Lehrpläne</a:t>
            </a:r>
            <a:r>
              <a:rPr lang="en-US" sz="2000" dirty="0"/>
              <a:t>, </a:t>
            </a:r>
            <a:r>
              <a:rPr lang="en-US" sz="2000" dirty="0" err="1"/>
              <a:t>Fachanforderungen</a:t>
            </a:r>
            <a:r>
              <a:rPr lang="en-US" sz="2000" dirty="0"/>
              <a:t>, </a:t>
            </a:r>
            <a:r>
              <a:rPr lang="en-US" sz="2000" dirty="0" err="1"/>
              <a:t>Lernziele</a:t>
            </a:r>
            <a:endParaRPr lang="en-US" sz="2000" dirty="0"/>
          </a:p>
          <a:p>
            <a:pPr lvl="1"/>
            <a:r>
              <a:rPr lang="en-US" sz="2000" b="0" i="0" u="none" strike="noStrike" baseline="0" dirty="0"/>
              <a:t>Die </a:t>
            </a:r>
            <a:r>
              <a:rPr lang="en-US" sz="2000" b="0" i="0" u="none" strike="noStrike" baseline="0" dirty="0" err="1"/>
              <a:t>Materialien</a:t>
            </a:r>
            <a:r>
              <a:rPr lang="en-US" sz="2000" b="0" i="0" u="none" strike="noStrike" baseline="0" dirty="0"/>
              <a:t> </a:t>
            </a:r>
            <a:r>
              <a:rPr lang="en-US" sz="2000" b="0" i="0" u="none" strike="noStrike" baseline="0" dirty="0" err="1"/>
              <a:t>aus</a:t>
            </a:r>
            <a:r>
              <a:rPr lang="en-US" sz="2000" b="0" i="0" u="none" strike="noStrike" baseline="0" dirty="0"/>
              <a:t> dem </a:t>
            </a:r>
            <a:r>
              <a:rPr lang="en-US" sz="2000" b="0" i="0" u="none" strike="noStrike" baseline="0" dirty="0" err="1"/>
              <a:t>SMiK-Projekt</a:t>
            </a:r>
            <a:endParaRPr lang="en-US" sz="2000" b="0" i="0" u="none" strike="noStrike" baseline="0" dirty="0"/>
          </a:p>
          <a:p>
            <a:pPr marL="0"/>
            <a:r>
              <a:rPr lang="en-US" sz="2000" b="0" i="0" u="none" strike="noStrike" baseline="0" dirty="0"/>
              <a:t>3. </a:t>
            </a:r>
            <a:r>
              <a:rPr lang="en-US" sz="2000" dirty="0"/>
              <a:t>Hands-on in Gruppen</a:t>
            </a:r>
            <a:endParaRPr lang="en-US" sz="2000" b="0" i="0" u="none" strike="noStrike" baseline="0" dirty="0"/>
          </a:p>
          <a:p>
            <a:pPr marL="0"/>
            <a:r>
              <a:rPr lang="en-US" sz="2000" b="0" i="0" u="none" strike="noStrike" baseline="0" dirty="0"/>
              <a:t>4. </a:t>
            </a:r>
            <a:r>
              <a:rPr lang="en-US" sz="2000" b="0" i="0" u="none" strike="noStrike" baseline="0" dirty="0" err="1"/>
              <a:t>Zusammenfassung</a:t>
            </a:r>
            <a:endParaRPr lang="en-US" sz="2000" b="0" i="0" u="none" strike="noStrike" baseline="0" dirty="0"/>
          </a:p>
        </p:txBody>
      </p:sp>
      <p:sp>
        <p:nvSpPr>
          <p:cNvPr id="4" name="Inhaltsplatzhalter 2">
            <a:extLst>
              <a:ext uri="{FF2B5EF4-FFF2-40B4-BE49-F238E27FC236}">
                <a16:creationId xmlns:a16="http://schemas.microsoft.com/office/drawing/2014/main" id="{F42BF424-25D1-4AA5-8B71-724C70BE87F8}"/>
              </a:ext>
            </a:extLst>
          </p:cNvPr>
          <p:cNvSpPr txBox="1">
            <a:spLocks/>
          </p:cNvSpPr>
          <p:nvPr/>
        </p:nvSpPr>
        <p:spPr>
          <a:xfrm>
            <a:off x="6189154" y="2398626"/>
            <a:ext cx="5164645" cy="37304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t>“Stereotype </a:t>
            </a:r>
            <a:r>
              <a:rPr lang="en-US" sz="1600" dirty="0" err="1"/>
              <a:t>sind</a:t>
            </a:r>
            <a:r>
              <a:rPr lang="en-US" sz="1600" dirty="0"/>
              <a:t> – positive und negative – </a:t>
            </a:r>
            <a:r>
              <a:rPr lang="en-US" sz="1600" dirty="0" err="1"/>
              <a:t>Generalisierungen</a:t>
            </a:r>
            <a:r>
              <a:rPr lang="en-US" sz="1600" dirty="0"/>
              <a:t>, die </a:t>
            </a:r>
            <a:r>
              <a:rPr lang="en-US" sz="1600" dirty="0" err="1"/>
              <a:t>unser</a:t>
            </a:r>
            <a:r>
              <a:rPr lang="en-US" sz="1600" dirty="0"/>
              <a:t> </a:t>
            </a:r>
            <a:r>
              <a:rPr lang="en-US" sz="1600" dirty="0" err="1"/>
              <a:t>alltägliches</a:t>
            </a:r>
            <a:r>
              <a:rPr lang="en-US" sz="1600" dirty="0"/>
              <a:t> </a:t>
            </a:r>
            <a:r>
              <a:rPr lang="en-US" sz="1600" dirty="0" err="1"/>
              <a:t>Denken</a:t>
            </a:r>
            <a:r>
              <a:rPr lang="en-US" sz="1600" dirty="0"/>
              <a:t> und </a:t>
            </a:r>
            <a:r>
              <a:rPr lang="en-US" sz="1600" dirty="0" err="1"/>
              <a:t>Handeln</a:t>
            </a:r>
            <a:r>
              <a:rPr lang="en-US" sz="1600" dirty="0"/>
              <a:t> </a:t>
            </a:r>
            <a:r>
              <a:rPr lang="en-US" sz="1600" dirty="0" err="1"/>
              <a:t>prägen</a:t>
            </a:r>
            <a:r>
              <a:rPr lang="en-US" sz="1600" dirty="0"/>
              <a:t>. </a:t>
            </a:r>
          </a:p>
          <a:p>
            <a:pPr marL="0" indent="0">
              <a:buNone/>
            </a:pPr>
            <a:r>
              <a:rPr lang="en-US" sz="1600" dirty="0"/>
              <a:t>“In </a:t>
            </a:r>
            <a:r>
              <a:rPr lang="en-US" sz="1600" dirty="0" err="1"/>
              <a:t>diesem</a:t>
            </a:r>
            <a:r>
              <a:rPr lang="en-US" sz="1600" dirty="0"/>
              <a:t> Workshop </a:t>
            </a:r>
            <a:r>
              <a:rPr lang="en-US" sz="1600" dirty="0" err="1"/>
              <a:t>beschäftigen</a:t>
            </a:r>
            <a:r>
              <a:rPr lang="en-US" sz="1600" dirty="0"/>
              <a:t> </a:t>
            </a:r>
            <a:r>
              <a:rPr lang="en-US" sz="1600" dirty="0" err="1"/>
              <a:t>wir</a:t>
            </a:r>
            <a:r>
              <a:rPr lang="en-US" sz="1600" dirty="0"/>
              <a:t> </a:t>
            </a:r>
            <a:r>
              <a:rPr lang="en-US" sz="1600" dirty="0" err="1"/>
              <a:t>uns</a:t>
            </a:r>
            <a:r>
              <a:rPr lang="en-US" sz="1600" dirty="0"/>
              <a:t> </a:t>
            </a:r>
            <a:r>
              <a:rPr lang="en-US" sz="1600" dirty="0" err="1"/>
              <a:t>mit</a:t>
            </a:r>
            <a:r>
              <a:rPr lang="en-US" sz="1600" dirty="0"/>
              <a:t> </a:t>
            </a:r>
            <a:r>
              <a:rPr lang="en-US" sz="1600" dirty="0" err="1"/>
              <a:t>nationalen</a:t>
            </a:r>
            <a:r>
              <a:rPr lang="en-US" sz="1600" dirty="0"/>
              <a:t> </a:t>
            </a:r>
            <a:r>
              <a:rPr lang="en-US" sz="1600" dirty="0" err="1"/>
              <a:t>Stereotypen</a:t>
            </a:r>
            <a:r>
              <a:rPr lang="en-US" sz="1600" dirty="0"/>
              <a:t>. </a:t>
            </a:r>
            <a:r>
              <a:rPr lang="en-US" sz="1600" dirty="0" err="1"/>
              <a:t>Einleitend</a:t>
            </a:r>
            <a:r>
              <a:rPr lang="en-US" sz="1600" dirty="0"/>
              <a:t> </a:t>
            </a:r>
            <a:r>
              <a:rPr lang="en-US" sz="1600" dirty="0" err="1"/>
              <a:t>schauen</a:t>
            </a:r>
            <a:r>
              <a:rPr lang="en-US" sz="1600" dirty="0"/>
              <a:t> </a:t>
            </a:r>
            <a:r>
              <a:rPr lang="en-US" sz="1600" dirty="0" err="1"/>
              <a:t>wir</a:t>
            </a:r>
            <a:r>
              <a:rPr lang="en-US" sz="1600" dirty="0"/>
              <a:t> </a:t>
            </a:r>
            <a:r>
              <a:rPr lang="en-US" sz="1600" dirty="0" err="1"/>
              <a:t>uns</a:t>
            </a:r>
            <a:r>
              <a:rPr lang="en-US" sz="1600" dirty="0"/>
              <a:t> </a:t>
            </a:r>
            <a:r>
              <a:rPr lang="en-US" sz="1600" dirty="0" err="1"/>
              <a:t>genauer</a:t>
            </a:r>
            <a:r>
              <a:rPr lang="en-US" sz="1600" dirty="0"/>
              <a:t> an, was Stereotype für </a:t>
            </a:r>
            <a:r>
              <a:rPr lang="en-US" sz="1600" dirty="0" err="1"/>
              <a:t>ein</a:t>
            </a:r>
            <a:r>
              <a:rPr lang="en-US" sz="1600" dirty="0"/>
              <a:t> </a:t>
            </a:r>
            <a:r>
              <a:rPr lang="en-US" sz="1600" dirty="0" err="1"/>
              <a:t>Phänomen</a:t>
            </a:r>
            <a:r>
              <a:rPr lang="en-US" sz="1600" dirty="0"/>
              <a:t> </a:t>
            </a:r>
            <a:r>
              <a:rPr lang="en-US" sz="1600" dirty="0" err="1"/>
              <a:t>sind</a:t>
            </a:r>
            <a:r>
              <a:rPr lang="en-US" sz="1600" dirty="0"/>
              <a:t>, und </a:t>
            </a:r>
            <a:r>
              <a:rPr lang="en-US" sz="1600" dirty="0" err="1"/>
              <a:t>dann</a:t>
            </a:r>
            <a:r>
              <a:rPr lang="en-US" sz="1600" dirty="0"/>
              <a:t> </a:t>
            </a:r>
            <a:r>
              <a:rPr lang="en-US" sz="1600" dirty="0" err="1"/>
              <a:t>diskutieren</a:t>
            </a:r>
            <a:r>
              <a:rPr lang="en-US" sz="1600" dirty="0"/>
              <a:t> </a:t>
            </a:r>
            <a:r>
              <a:rPr lang="en-US" sz="1600" dirty="0" err="1"/>
              <a:t>wir</a:t>
            </a:r>
            <a:r>
              <a:rPr lang="en-US" sz="1600" dirty="0"/>
              <a:t> </a:t>
            </a:r>
            <a:r>
              <a:rPr lang="en-US" sz="1600" dirty="0" err="1"/>
              <a:t>Möglichkeiten</a:t>
            </a:r>
            <a:r>
              <a:rPr lang="en-US" sz="1600" dirty="0"/>
              <a:t> des </a:t>
            </a:r>
            <a:r>
              <a:rPr lang="en-US" sz="1600" dirty="0" err="1"/>
              <a:t>Umgangs</a:t>
            </a:r>
            <a:r>
              <a:rPr lang="en-US" sz="1600" dirty="0"/>
              <a:t> </a:t>
            </a:r>
            <a:r>
              <a:rPr lang="en-US" sz="1600" dirty="0" err="1"/>
              <a:t>mit</a:t>
            </a:r>
            <a:r>
              <a:rPr lang="en-US" sz="1600" dirty="0"/>
              <a:t> </a:t>
            </a:r>
            <a:r>
              <a:rPr lang="en-US" sz="1600" dirty="0" err="1"/>
              <a:t>Stereotypen</a:t>
            </a:r>
            <a:r>
              <a:rPr lang="en-US" sz="1600" dirty="0"/>
              <a:t> </a:t>
            </a:r>
            <a:r>
              <a:rPr lang="en-US" sz="1600" dirty="0" err="1"/>
              <a:t>im</a:t>
            </a:r>
            <a:r>
              <a:rPr lang="en-US" sz="1600" dirty="0"/>
              <a:t> </a:t>
            </a:r>
            <a:r>
              <a:rPr lang="en-US" sz="1600" dirty="0" err="1"/>
              <a:t>Sprachunterricht</a:t>
            </a:r>
            <a:r>
              <a:rPr lang="en-US" sz="1600" dirty="0"/>
              <a:t>. </a:t>
            </a:r>
          </a:p>
          <a:p>
            <a:pPr marL="0" indent="0">
              <a:buNone/>
            </a:pPr>
            <a:r>
              <a:rPr lang="en-US" sz="1600" dirty="0"/>
              <a:t>“</a:t>
            </a:r>
            <a:r>
              <a:rPr lang="en-US" sz="1600" dirty="0" err="1"/>
              <a:t>Wir</a:t>
            </a:r>
            <a:r>
              <a:rPr lang="en-US" sz="1600" dirty="0"/>
              <a:t> </a:t>
            </a:r>
            <a:r>
              <a:rPr lang="en-US" sz="1600" dirty="0" err="1"/>
              <a:t>werden</a:t>
            </a:r>
            <a:r>
              <a:rPr lang="en-US" sz="1600" dirty="0"/>
              <a:t> </a:t>
            </a:r>
            <a:r>
              <a:rPr lang="en-US" sz="1600" dirty="0" err="1"/>
              <a:t>dabei</a:t>
            </a:r>
            <a:r>
              <a:rPr lang="en-US" sz="1600" dirty="0"/>
              <a:t> </a:t>
            </a:r>
            <a:r>
              <a:rPr lang="en-US" sz="1600" dirty="0" err="1"/>
              <a:t>mit</a:t>
            </a:r>
            <a:r>
              <a:rPr lang="en-US" sz="1600" dirty="0"/>
              <a:t> </a:t>
            </a:r>
            <a:r>
              <a:rPr lang="en-US" sz="1600" dirty="0" err="1"/>
              <a:t>einem</a:t>
            </a:r>
            <a:r>
              <a:rPr lang="en-US" sz="1600" dirty="0"/>
              <a:t> </a:t>
            </a:r>
            <a:r>
              <a:rPr lang="en-US" sz="1600" dirty="0" err="1"/>
              <a:t>didaktisch-methodischen</a:t>
            </a:r>
            <a:r>
              <a:rPr lang="en-US" sz="1600" dirty="0"/>
              <a:t> </a:t>
            </a:r>
            <a:r>
              <a:rPr lang="en-US" sz="1600" dirty="0" err="1"/>
              <a:t>Dreischritt</a:t>
            </a:r>
            <a:r>
              <a:rPr lang="en-US" sz="1600" dirty="0"/>
              <a:t> und den </a:t>
            </a:r>
            <a:r>
              <a:rPr lang="en-US" sz="1600" dirty="0" err="1"/>
              <a:t>Unterrichtsmaterialien</a:t>
            </a:r>
            <a:r>
              <a:rPr lang="en-US" sz="1600" dirty="0"/>
              <a:t> „</a:t>
            </a:r>
            <a:r>
              <a:rPr lang="en-US" sz="1600" dirty="0" err="1"/>
              <a:t>Typisch</a:t>
            </a:r>
            <a:r>
              <a:rPr lang="en-US" sz="1600" dirty="0"/>
              <a:t> </a:t>
            </a:r>
            <a:r>
              <a:rPr lang="en-US" sz="1600" dirty="0" err="1"/>
              <a:t>deutsch</a:t>
            </a:r>
            <a:r>
              <a:rPr lang="en-US" sz="1600" dirty="0"/>
              <a:t> – </a:t>
            </a:r>
            <a:r>
              <a:rPr lang="en-US" sz="1600" dirty="0" err="1"/>
              <a:t>typisch</a:t>
            </a:r>
            <a:r>
              <a:rPr lang="en-US" sz="1600" dirty="0"/>
              <a:t> </a:t>
            </a:r>
            <a:r>
              <a:rPr lang="en-US" sz="1600" dirty="0" err="1"/>
              <a:t>dänisch</a:t>
            </a:r>
            <a:r>
              <a:rPr lang="en-US" sz="1600" dirty="0"/>
              <a:t>?“ – „</a:t>
            </a:r>
            <a:r>
              <a:rPr lang="en-US" sz="1600" dirty="0" err="1"/>
              <a:t>Typisk</a:t>
            </a:r>
            <a:r>
              <a:rPr lang="en-US" sz="1600" dirty="0"/>
              <a:t> </a:t>
            </a:r>
            <a:r>
              <a:rPr lang="en-US" sz="1600" dirty="0" err="1"/>
              <a:t>dansk</a:t>
            </a:r>
            <a:r>
              <a:rPr lang="en-US" sz="1600" dirty="0"/>
              <a:t> – </a:t>
            </a:r>
            <a:r>
              <a:rPr lang="en-US" sz="1600" dirty="0" err="1"/>
              <a:t>typisk</a:t>
            </a:r>
            <a:r>
              <a:rPr lang="en-US" sz="1600" dirty="0"/>
              <a:t> </a:t>
            </a:r>
            <a:r>
              <a:rPr lang="en-US" sz="1600" dirty="0" err="1"/>
              <a:t>tysk</a:t>
            </a:r>
            <a:r>
              <a:rPr lang="en-US" sz="1600" dirty="0"/>
              <a:t>?“ </a:t>
            </a:r>
            <a:r>
              <a:rPr lang="en-US" sz="1600" dirty="0" err="1"/>
              <a:t>aus</a:t>
            </a:r>
            <a:r>
              <a:rPr lang="en-US" sz="1600" dirty="0"/>
              <a:t> dem Interreg 4A-Projekt </a:t>
            </a:r>
            <a:r>
              <a:rPr lang="en-US" sz="1600" dirty="0" err="1"/>
              <a:t>SMiK</a:t>
            </a:r>
            <a:r>
              <a:rPr lang="en-US" sz="1600" dirty="0"/>
              <a:t> </a:t>
            </a:r>
            <a:r>
              <a:rPr lang="en-US" sz="1600" dirty="0" err="1"/>
              <a:t>arbeiten</a:t>
            </a:r>
            <a:r>
              <a:rPr lang="en-US" sz="1600" dirty="0"/>
              <a:t>.</a:t>
            </a:r>
          </a:p>
          <a:p>
            <a:r>
              <a:rPr lang="en-US" sz="1600" dirty="0"/>
              <a:t>www.stereotypenprojekt.eu</a:t>
            </a:r>
          </a:p>
        </p:txBody>
      </p:sp>
      <p:pic>
        <p:nvPicPr>
          <p:cNvPr id="16" name="Billede 5">
            <a:extLst>
              <a:ext uri="{FF2B5EF4-FFF2-40B4-BE49-F238E27FC236}">
                <a16:creationId xmlns:a16="http://schemas.microsoft.com/office/drawing/2014/main" id="{2788CB38-920B-4827-A25D-DBC8DAD82AC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78056" y="202299"/>
            <a:ext cx="2093320" cy="1991270"/>
          </a:xfrm>
          <a:prstGeom prst="rect">
            <a:avLst/>
          </a:prstGeom>
        </p:spPr>
      </p:pic>
    </p:spTree>
    <p:extLst>
      <p:ext uri="{BB962C8B-B14F-4D97-AF65-F5344CB8AC3E}">
        <p14:creationId xmlns:p14="http://schemas.microsoft.com/office/powerpoint/2010/main" val="30907399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571500" y="867854"/>
            <a:ext cx="11049000" cy="5426266"/>
          </a:xfrm>
        </p:spPr>
        <p:txBody>
          <a:bodyPr>
            <a:noAutofit/>
          </a:bodyPr>
          <a:lstStyle/>
          <a:p>
            <a:pPr marL="0" indent="0">
              <a:buNone/>
            </a:pPr>
            <a:r>
              <a:rPr lang="de-DE" sz="2000" b="1" dirty="0"/>
              <a:t>Spezifischere Aufgabenstellung – auf die Menschen der anderen und der eigenen Nationalität bezogen:</a:t>
            </a:r>
          </a:p>
          <a:p>
            <a:pPr lvl="0"/>
            <a:r>
              <a:rPr lang="de-DE" sz="2000" b="1" dirty="0"/>
              <a:t>Zettel 1: </a:t>
            </a:r>
            <a:r>
              <a:rPr lang="de-DE" sz="2000" dirty="0"/>
              <a:t>Schreiben Sie Ihre Gedanken dazu auf den Zettel auf, was Sie als „typisch dänisch“ empfinden. Denken Sie dabei bitte insbesondere an das Aussehen und die Charaktereigenschaften der „typischen“ Dänin und des „typischen Dänen“.</a:t>
            </a:r>
          </a:p>
          <a:p>
            <a:pPr lvl="0"/>
            <a:r>
              <a:rPr lang="de-DE" sz="2000" b="1" dirty="0"/>
              <a:t>Zettel 2: </a:t>
            </a:r>
            <a:r>
              <a:rPr lang="de-DE" sz="2000" dirty="0"/>
              <a:t>Schreiben Sie Ihre Gedanken dazu auf den Zettel auf, was Sie als „typisch deutsch“ empfinden. Denken Sie dabei bitte insbesondere an das Aussehen und die Charaktereigenschaften der/des „typischen“ Deutschen.</a:t>
            </a:r>
          </a:p>
          <a:p>
            <a:pPr marL="0" indent="0">
              <a:buNone/>
            </a:pPr>
            <a:br>
              <a:rPr lang="de-DE" sz="2000" dirty="0"/>
            </a:br>
            <a:r>
              <a:rPr lang="de-DE" sz="2000" b="1" dirty="0"/>
              <a:t>Noch spezifischere Aufgabenstellung:</a:t>
            </a:r>
          </a:p>
          <a:p>
            <a:pPr lvl="0"/>
            <a:r>
              <a:rPr lang="de-DE" sz="2000" b="1" dirty="0"/>
              <a:t>1. Gruppe</a:t>
            </a:r>
            <a:r>
              <a:rPr lang="de-DE" sz="2000" dirty="0"/>
              <a:t>: „</a:t>
            </a:r>
            <a:r>
              <a:rPr lang="de-DE" sz="2000" i="1" dirty="0"/>
              <a:t>Was ist ein typischer Däne?</a:t>
            </a:r>
            <a:r>
              <a:rPr lang="de-DE" sz="2000" dirty="0"/>
              <a:t>“ bzw. „</a:t>
            </a:r>
            <a:r>
              <a:rPr lang="de-DE" sz="2000" i="1" dirty="0"/>
              <a:t>Was ist ein typischer Deutscher?</a:t>
            </a:r>
            <a:r>
              <a:rPr lang="de-DE" sz="2000" dirty="0"/>
              <a:t>“ </a:t>
            </a:r>
          </a:p>
          <a:p>
            <a:pPr lvl="0"/>
            <a:r>
              <a:rPr lang="de-DE" sz="2000" b="1" dirty="0"/>
              <a:t>2. Gruppe:</a:t>
            </a:r>
            <a:r>
              <a:rPr lang="de-DE" sz="2000" dirty="0"/>
              <a:t> „</a:t>
            </a:r>
            <a:r>
              <a:rPr lang="de-DE" sz="2000" i="1" dirty="0"/>
              <a:t>Was ist eine typische Dänin?</a:t>
            </a:r>
            <a:r>
              <a:rPr lang="de-DE" sz="2000" dirty="0"/>
              <a:t>“ bzw. „</a:t>
            </a:r>
            <a:r>
              <a:rPr lang="de-DE" sz="2000" i="1" dirty="0"/>
              <a:t>Was ist eine typische Deutsche?</a:t>
            </a:r>
            <a:r>
              <a:rPr lang="de-DE" sz="2000" dirty="0"/>
              <a:t>“ </a:t>
            </a:r>
          </a:p>
          <a:p>
            <a:pPr lvl="0"/>
            <a:r>
              <a:rPr lang="de-DE" sz="2000" b="1" dirty="0"/>
              <a:t>3. Gruppe:</a:t>
            </a:r>
            <a:r>
              <a:rPr lang="de-DE" sz="2000" dirty="0"/>
              <a:t> „</a:t>
            </a:r>
            <a:r>
              <a:rPr lang="de-DE" sz="2000" i="1" dirty="0"/>
              <a:t>Was ist typisch dänisch?</a:t>
            </a:r>
            <a:r>
              <a:rPr lang="de-DE" sz="2000" dirty="0"/>
              <a:t>“ bzw. „</a:t>
            </a:r>
            <a:r>
              <a:rPr lang="de-DE" sz="2000" i="1" dirty="0"/>
              <a:t>Was ist typisch deutsch?</a:t>
            </a:r>
            <a:r>
              <a:rPr lang="de-DE" sz="2000" dirty="0"/>
              <a:t>“ </a:t>
            </a:r>
          </a:p>
          <a:p>
            <a:pPr lvl="0"/>
            <a:r>
              <a:rPr lang="de-DE" sz="2000" b="1" dirty="0"/>
              <a:t>4. Gruppe:</a:t>
            </a:r>
            <a:r>
              <a:rPr lang="de-DE" sz="2000" dirty="0"/>
              <a:t> „</a:t>
            </a:r>
            <a:r>
              <a:rPr lang="de-DE" sz="2000" i="1" dirty="0"/>
              <a:t>Was ist typisch für Dänemark?</a:t>
            </a:r>
            <a:r>
              <a:rPr lang="de-DE" sz="2000" dirty="0"/>
              <a:t>“ bzw. „</a:t>
            </a:r>
            <a:r>
              <a:rPr lang="de-DE" sz="2000" i="1" dirty="0"/>
              <a:t>Was ist typisch für Deutschland?</a:t>
            </a:r>
            <a:r>
              <a:rPr lang="de-DE" sz="2000" dirty="0"/>
              <a:t>“ </a:t>
            </a:r>
          </a:p>
          <a:p>
            <a:pPr marL="0" indent="0">
              <a:buNone/>
            </a:pPr>
            <a:r>
              <a:rPr lang="de-DE" sz="2000" dirty="0"/>
              <a:t>Je offener die Fragestellung formuliert wird, desto vielfältiger – sprachlich und inhaltlich – sind in der Regel die Antworten auf den Zetteln. </a:t>
            </a:r>
          </a:p>
          <a:p>
            <a:pPr marL="0" indent="0">
              <a:buNone/>
            </a:pPr>
            <a:endParaRPr lang="de-DE" sz="2000" dirty="0"/>
          </a:p>
          <a:p>
            <a:pPr marL="0" indent="0">
              <a:buNone/>
            </a:pPr>
            <a:r>
              <a:rPr lang="de-DE" sz="2000" b="1" dirty="0"/>
              <a:t>    </a:t>
            </a:r>
            <a:endParaRPr lang="de-DE" sz="2000" dirty="0"/>
          </a:p>
        </p:txBody>
      </p:sp>
    </p:spTree>
    <p:extLst>
      <p:ext uri="{BB962C8B-B14F-4D97-AF65-F5344CB8AC3E}">
        <p14:creationId xmlns:p14="http://schemas.microsoft.com/office/powerpoint/2010/main" val="16607563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757083" y="419100"/>
            <a:ext cx="5719217" cy="6127306"/>
          </a:xfrm>
        </p:spPr>
        <p:txBody>
          <a:bodyPr>
            <a:noAutofit/>
          </a:bodyPr>
          <a:lstStyle/>
          <a:p>
            <a:pPr marL="0" indent="0">
              <a:buNone/>
            </a:pPr>
            <a:r>
              <a:rPr lang="de-DE" sz="2400" b="1" dirty="0"/>
              <a:t>Adjektivübungen</a:t>
            </a:r>
          </a:p>
          <a:p>
            <a:pPr marL="0" indent="0">
              <a:buNone/>
            </a:pPr>
            <a:r>
              <a:rPr lang="de-DE" sz="2400" dirty="0"/>
              <a:t>Erarbeitung von Wortschatz </a:t>
            </a:r>
          </a:p>
          <a:p>
            <a:pPr marL="457200" lvl="1" indent="0">
              <a:buNone/>
            </a:pPr>
            <a:r>
              <a:rPr lang="de-DE" sz="2000" dirty="0"/>
              <a:t>Grundlage: semantisches Differenzial mit Wörtern aus den </a:t>
            </a:r>
            <a:r>
              <a:rPr lang="de-DE" sz="2000" dirty="0" err="1"/>
              <a:t>SMiK</a:t>
            </a:r>
            <a:r>
              <a:rPr lang="de-DE" sz="2000" dirty="0"/>
              <a:t>-Untersuchungen</a:t>
            </a:r>
            <a:endParaRPr lang="de-DE" sz="2000" dirty="0">
              <a:sym typeface="Wingdings" panose="05000000000000000000" pitchFamily="2" charset="2"/>
            </a:endParaRPr>
          </a:p>
          <a:p>
            <a:pPr marL="457200" lvl="1" indent="0">
              <a:buNone/>
            </a:pPr>
            <a:r>
              <a:rPr lang="de-DE" sz="2000" dirty="0">
                <a:sym typeface="Wingdings" panose="05000000000000000000" pitchFamily="2" charset="2"/>
              </a:rPr>
              <a:t></a:t>
            </a:r>
            <a:r>
              <a:rPr lang="de-DE" sz="2000" dirty="0"/>
              <a:t> dient der Versprachlichung von stereotypen Eigenschaften</a:t>
            </a:r>
          </a:p>
          <a:p>
            <a:r>
              <a:rPr lang="de-DE" sz="2400" dirty="0"/>
              <a:t>Reflexion über Stereotype und Sprache</a:t>
            </a:r>
          </a:p>
          <a:p>
            <a:pPr lvl="1"/>
            <a:r>
              <a:rPr lang="de-DE" sz="2000" dirty="0"/>
              <a:t>Sensibilisierung und Bewusstmachung</a:t>
            </a:r>
          </a:p>
          <a:p>
            <a:pPr lvl="1"/>
            <a:r>
              <a:rPr lang="de-DE" sz="2000" dirty="0"/>
              <a:t>Sprachliche Stereotype</a:t>
            </a:r>
          </a:p>
          <a:p>
            <a:r>
              <a:rPr lang="de-DE" sz="2400" dirty="0"/>
              <a:t>12 Variationen: </a:t>
            </a:r>
          </a:p>
          <a:p>
            <a:pPr lvl="1"/>
            <a:r>
              <a:rPr lang="de-DE" sz="2000" dirty="0"/>
              <a:t>einsprachig Deutsch/Dänisch, zweisprachig </a:t>
            </a:r>
          </a:p>
          <a:p>
            <a:pPr lvl="1"/>
            <a:r>
              <a:rPr lang="de-DE" sz="2000" dirty="0"/>
              <a:t>unterschiedliche Schwerpunkte (Ausgangsfragen)</a:t>
            </a:r>
          </a:p>
          <a:p>
            <a:r>
              <a:rPr lang="de-DE" sz="2400" dirty="0"/>
              <a:t>Übung mit 3 Aufgaben (Gruppenarbeit):</a:t>
            </a:r>
          </a:p>
          <a:p>
            <a:pPr lvl="1"/>
            <a:r>
              <a:rPr lang="de-DE" sz="2000" dirty="0"/>
              <a:t>Aufgabe 1-2 in allen Varianten gleich</a:t>
            </a:r>
          </a:p>
          <a:p>
            <a:pPr lvl="1"/>
            <a:r>
              <a:rPr lang="de-DE" sz="2000" dirty="0"/>
              <a:t>Aufgabe 3: schwerpunktspezifisch, Anwendung des Wortschatzes, Ergebnissicherung</a:t>
            </a:r>
          </a:p>
        </p:txBody>
      </p:sp>
      <p:sp>
        <p:nvSpPr>
          <p:cNvPr id="5" name="Content Placeholder 2">
            <a:extLst>
              <a:ext uri="{FF2B5EF4-FFF2-40B4-BE49-F238E27FC236}">
                <a16:creationId xmlns:a16="http://schemas.microsoft.com/office/drawing/2014/main" id="{BDBBA3CF-54B9-4D74-A0F7-208045BEFEC4}"/>
              </a:ext>
            </a:extLst>
          </p:cNvPr>
          <p:cNvSpPr txBox="1">
            <a:spLocks/>
          </p:cNvSpPr>
          <p:nvPr/>
        </p:nvSpPr>
        <p:spPr>
          <a:xfrm>
            <a:off x="6804660" y="419100"/>
            <a:ext cx="5265422" cy="6362597"/>
          </a:xfrm>
          <a:prstGeom prst="rect">
            <a:avLst/>
          </a:prstGeom>
          <a:solidFill>
            <a:schemeClr val="bg2"/>
          </a:solidFill>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de-DE" sz="3800" b="1" dirty="0"/>
              <a:t>Arbeitsblätter zu Adjektiven</a:t>
            </a:r>
            <a:endParaRPr lang="de-DE" sz="2400" b="1" dirty="0"/>
          </a:p>
          <a:p>
            <a:pPr marL="0" indent="0">
              <a:lnSpc>
                <a:spcPct val="120000"/>
              </a:lnSpc>
              <a:buFont typeface="Arial" panose="020B0604020202020204" pitchFamily="34" charset="0"/>
              <a:buNone/>
            </a:pPr>
            <a:r>
              <a:rPr lang="de-DE" sz="2400" b="1" dirty="0"/>
              <a:t>Arbeitsblatt 1-3: </a:t>
            </a:r>
            <a:r>
              <a:rPr lang="de-DE" sz="2400" b="1" dirty="0" err="1"/>
              <a:t>SMiK</a:t>
            </a:r>
            <a:r>
              <a:rPr lang="de-DE" sz="2400" b="1" dirty="0"/>
              <a:t>-Differenzial </a:t>
            </a:r>
            <a:endParaRPr lang="de-DE" sz="2400" dirty="0"/>
          </a:p>
          <a:p>
            <a:pPr>
              <a:lnSpc>
                <a:spcPct val="120000"/>
              </a:lnSpc>
            </a:pPr>
            <a:r>
              <a:rPr lang="de-DE" sz="2400" b="1" dirty="0" err="1"/>
              <a:t>SMiK</a:t>
            </a:r>
            <a:r>
              <a:rPr lang="de-DE" sz="2400" b="1" dirty="0"/>
              <a:t>-Arbeitsblatt 1</a:t>
            </a:r>
            <a:r>
              <a:rPr lang="de-DE" sz="2400" dirty="0"/>
              <a:t>: Wortschatzübung mit deutschen Adjektiven aus dem </a:t>
            </a:r>
            <a:r>
              <a:rPr lang="de-DE" sz="2400" dirty="0" err="1"/>
              <a:t>SMiK</a:t>
            </a:r>
            <a:r>
              <a:rPr lang="de-DE" sz="2400" dirty="0"/>
              <a:t>-Differenzial </a:t>
            </a:r>
          </a:p>
          <a:p>
            <a:pPr>
              <a:lnSpc>
                <a:spcPct val="120000"/>
              </a:lnSpc>
            </a:pPr>
            <a:r>
              <a:rPr lang="de-DE" sz="2400" b="1" dirty="0" err="1"/>
              <a:t>SMiK</a:t>
            </a:r>
            <a:r>
              <a:rPr lang="de-DE" sz="2400" b="1" dirty="0"/>
              <a:t>-Arbeitsblatt 2</a:t>
            </a:r>
            <a:r>
              <a:rPr lang="de-DE" sz="2400" dirty="0"/>
              <a:t>: Wortschatzübung mit dänischen Adjektiven aus dem </a:t>
            </a:r>
            <a:r>
              <a:rPr lang="de-DE" sz="2400" dirty="0" err="1"/>
              <a:t>SMiK</a:t>
            </a:r>
            <a:r>
              <a:rPr lang="de-DE" sz="2400" dirty="0"/>
              <a:t>-Differenzial</a:t>
            </a:r>
          </a:p>
          <a:p>
            <a:pPr>
              <a:lnSpc>
                <a:spcPct val="120000"/>
              </a:lnSpc>
            </a:pPr>
            <a:r>
              <a:rPr lang="de-DE" sz="2400" b="1" dirty="0" err="1"/>
              <a:t>SMiK</a:t>
            </a:r>
            <a:r>
              <a:rPr lang="de-DE" sz="2400" b="1" dirty="0"/>
              <a:t>-Arbeitsblatt 3</a:t>
            </a:r>
            <a:r>
              <a:rPr lang="de-DE" sz="2400" dirty="0"/>
              <a:t>: Zweisprachige Wortschatzübung mit deutschen und dänischen Adjektiven aus dem </a:t>
            </a:r>
            <a:r>
              <a:rPr lang="de-DE" sz="2400" dirty="0" err="1"/>
              <a:t>SMiK</a:t>
            </a:r>
            <a:r>
              <a:rPr lang="de-DE" sz="2400" dirty="0"/>
              <a:t>-Differenzial </a:t>
            </a:r>
          </a:p>
          <a:p>
            <a:pPr marL="0" indent="0">
              <a:lnSpc>
                <a:spcPct val="120000"/>
              </a:lnSpc>
              <a:buFont typeface="Arial" panose="020B0604020202020204" pitchFamily="34" charset="0"/>
              <a:buNone/>
            </a:pPr>
            <a:r>
              <a:rPr lang="de-DE" sz="2400" b="1" dirty="0"/>
              <a:t>Arbeitsblatt 4-6: Stereotype über Deutsche und Dänen mit den Ausgangsfragen</a:t>
            </a:r>
            <a:endParaRPr lang="de-DE" sz="2400" dirty="0"/>
          </a:p>
          <a:p>
            <a:pPr>
              <a:lnSpc>
                <a:spcPct val="120000"/>
              </a:lnSpc>
            </a:pPr>
            <a:r>
              <a:rPr lang="de-DE" sz="2400" i="1" dirty="0"/>
              <a:t>„Wie sind die Dänen: Was kennzeichnet eine typische Dänin und einen typischen Dänen?“ </a:t>
            </a:r>
            <a:endParaRPr lang="de-DE" sz="2400" dirty="0"/>
          </a:p>
          <a:p>
            <a:pPr>
              <a:lnSpc>
                <a:spcPct val="120000"/>
              </a:lnSpc>
            </a:pPr>
            <a:r>
              <a:rPr lang="de-DE" sz="2400" i="1" dirty="0"/>
              <a:t>„Wie sind die Deutschen: Was kennzeichnet eine typische Deutsche und einen typischen Deutschen?“ </a:t>
            </a:r>
            <a:endParaRPr lang="de-DE" sz="2400" dirty="0"/>
          </a:p>
          <a:p>
            <a:pPr marL="0" indent="0">
              <a:lnSpc>
                <a:spcPct val="120000"/>
              </a:lnSpc>
              <a:buFont typeface="Arial" panose="020B0604020202020204" pitchFamily="34" charset="0"/>
              <a:buNone/>
            </a:pPr>
            <a:r>
              <a:rPr lang="de-DE" sz="2400" b="1" dirty="0"/>
              <a:t>Arbeitsblatt 7-9: Stereotype über die Nationalität mit den Ausgangsfragen</a:t>
            </a:r>
            <a:endParaRPr lang="de-DE" sz="2400" dirty="0"/>
          </a:p>
          <a:p>
            <a:pPr>
              <a:lnSpc>
                <a:spcPct val="120000"/>
              </a:lnSpc>
            </a:pPr>
            <a:r>
              <a:rPr lang="de-DE" sz="2400" i="1" dirty="0"/>
              <a:t> „Was ist typisch dänisch?“ </a:t>
            </a:r>
            <a:endParaRPr lang="de-DE" sz="2400" dirty="0"/>
          </a:p>
          <a:p>
            <a:pPr>
              <a:lnSpc>
                <a:spcPct val="120000"/>
              </a:lnSpc>
            </a:pPr>
            <a:r>
              <a:rPr lang="de-DE" sz="2400" i="1" dirty="0"/>
              <a:t>„Was ist typisch deutsch?“ </a:t>
            </a:r>
            <a:endParaRPr lang="de-DE" sz="2400" dirty="0"/>
          </a:p>
          <a:p>
            <a:pPr marL="0" indent="0">
              <a:lnSpc>
                <a:spcPct val="120000"/>
              </a:lnSpc>
              <a:buFont typeface="Arial" panose="020B0604020202020204" pitchFamily="34" charset="0"/>
              <a:buNone/>
            </a:pPr>
            <a:r>
              <a:rPr lang="de-DE" sz="2400" b="1" dirty="0"/>
              <a:t>Arbeitsblatt 10-12: Stereotype über das Land bzw. über Produkte aus dem Land mit den Ausgangsfragen</a:t>
            </a:r>
            <a:endParaRPr lang="de-DE" sz="2400" dirty="0"/>
          </a:p>
          <a:p>
            <a:pPr>
              <a:lnSpc>
                <a:spcPct val="120000"/>
              </a:lnSpc>
            </a:pPr>
            <a:r>
              <a:rPr lang="de-DE" sz="2400" i="1" dirty="0"/>
              <a:t> „Was ist typisch für Dänemark?“ „Was ist typisch für Deutschland?“ </a:t>
            </a:r>
            <a:endParaRPr lang="de-DE" sz="2400" dirty="0"/>
          </a:p>
          <a:p>
            <a:pPr>
              <a:lnSpc>
                <a:spcPct val="120000"/>
              </a:lnSpc>
            </a:pPr>
            <a:r>
              <a:rPr lang="de-DE" sz="2400" i="1" dirty="0"/>
              <a:t>„Was ist typisch für deutsche Produkte?“ „Was ist typisch für dänische Produkte?“  </a:t>
            </a:r>
            <a:endParaRPr lang="de-DE" sz="2400" dirty="0"/>
          </a:p>
        </p:txBody>
      </p:sp>
      <p:pic>
        <p:nvPicPr>
          <p:cNvPr id="8" name="Grafik 7">
            <a:extLst>
              <a:ext uri="{FF2B5EF4-FFF2-40B4-BE49-F238E27FC236}">
                <a16:creationId xmlns:a16="http://schemas.microsoft.com/office/drawing/2014/main" id="{58F5EFAD-488C-49A8-8A28-ED9ABF57A63E}"/>
              </a:ext>
            </a:extLst>
          </p:cNvPr>
          <p:cNvPicPr>
            <a:picLocks noChangeAspect="1"/>
          </p:cNvPicPr>
          <p:nvPr/>
        </p:nvPicPr>
        <p:blipFill>
          <a:blip r:embed="rId3"/>
          <a:stretch>
            <a:fillRect/>
          </a:stretch>
        </p:blipFill>
        <p:spPr>
          <a:xfrm>
            <a:off x="11292840" y="45823"/>
            <a:ext cx="845820" cy="1171884"/>
          </a:xfrm>
          <a:prstGeom prst="rect">
            <a:avLst/>
          </a:prstGeom>
          <a:ln>
            <a:solidFill>
              <a:schemeClr val="tx1"/>
            </a:solidFill>
          </a:ln>
        </p:spPr>
      </p:pic>
    </p:spTree>
    <p:extLst>
      <p:ext uri="{BB962C8B-B14F-4D97-AF65-F5344CB8AC3E}">
        <p14:creationId xmlns:p14="http://schemas.microsoft.com/office/powerpoint/2010/main" val="41123644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7B590E65-396C-4241-AF93-CF9EAC6B4740}"/>
              </a:ext>
            </a:extLst>
          </p:cNvPr>
          <p:cNvPicPr>
            <a:picLocks noChangeAspect="1"/>
          </p:cNvPicPr>
          <p:nvPr/>
        </p:nvPicPr>
        <p:blipFill>
          <a:blip r:embed="rId2"/>
          <a:stretch>
            <a:fillRect/>
          </a:stretch>
        </p:blipFill>
        <p:spPr>
          <a:xfrm>
            <a:off x="22956" y="0"/>
            <a:ext cx="5205700" cy="6858000"/>
          </a:xfrm>
          <a:prstGeom prst="rect">
            <a:avLst/>
          </a:prstGeom>
        </p:spPr>
      </p:pic>
      <p:pic>
        <p:nvPicPr>
          <p:cNvPr id="14" name="Picture 140"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06950" y="15598351"/>
            <a:ext cx="2762557" cy="4020179"/>
          </a:xfrm>
          <a:prstGeom prst="rect">
            <a:avLst/>
          </a:prstGeom>
        </p:spPr>
      </p:pic>
      <p:pic>
        <p:nvPicPr>
          <p:cNvPr id="7" name="Grafik 6">
            <a:extLst>
              <a:ext uri="{FF2B5EF4-FFF2-40B4-BE49-F238E27FC236}">
                <a16:creationId xmlns:a16="http://schemas.microsoft.com/office/drawing/2014/main" id="{7FE714BC-2C81-4526-93A8-1F888CA9D274}"/>
              </a:ext>
            </a:extLst>
          </p:cNvPr>
          <p:cNvPicPr>
            <a:picLocks noChangeAspect="1"/>
          </p:cNvPicPr>
          <p:nvPr/>
        </p:nvPicPr>
        <p:blipFill>
          <a:blip r:embed="rId4"/>
          <a:stretch>
            <a:fillRect/>
          </a:stretch>
        </p:blipFill>
        <p:spPr>
          <a:xfrm>
            <a:off x="6762852" y="0"/>
            <a:ext cx="5285966" cy="6858000"/>
          </a:xfrm>
          <a:prstGeom prst="rect">
            <a:avLst/>
          </a:prstGeom>
        </p:spPr>
      </p:pic>
      <p:pic>
        <p:nvPicPr>
          <p:cNvPr id="20" name="Picture 1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90480" y="1392747"/>
            <a:ext cx="1672866" cy="2189750"/>
          </a:xfrm>
          <a:prstGeom prst="rect">
            <a:avLst/>
          </a:prstGeom>
          <a:ln>
            <a:solidFill>
              <a:schemeClr val="tx1"/>
            </a:solidFill>
          </a:ln>
        </p:spPr>
      </p:pic>
      <p:pic>
        <p:nvPicPr>
          <p:cNvPr id="11" name="Grafik 10">
            <a:extLst>
              <a:ext uri="{FF2B5EF4-FFF2-40B4-BE49-F238E27FC236}">
                <a16:creationId xmlns:a16="http://schemas.microsoft.com/office/drawing/2014/main" id="{04D93284-08B9-4688-A5E7-437A5DB2E147}"/>
              </a:ext>
            </a:extLst>
          </p:cNvPr>
          <p:cNvPicPr>
            <a:picLocks noChangeAspect="1"/>
          </p:cNvPicPr>
          <p:nvPr/>
        </p:nvPicPr>
        <p:blipFill>
          <a:blip r:embed="rId6"/>
          <a:stretch>
            <a:fillRect/>
          </a:stretch>
        </p:blipFill>
        <p:spPr>
          <a:xfrm>
            <a:off x="5142480" y="3832860"/>
            <a:ext cx="1907039" cy="2943061"/>
          </a:xfrm>
          <a:prstGeom prst="rect">
            <a:avLst/>
          </a:prstGeom>
          <a:ln>
            <a:solidFill>
              <a:schemeClr val="tx1"/>
            </a:solidFill>
          </a:ln>
        </p:spPr>
      </p:pic>
    </p:spTree>
    <p:extLst>
      <p:ext uri="{BB962C8B-B14F-4D97-AF65-F5344CB8AC3E}">
        <p14:creationId xmlns:p14="http://schemas.microsoft.com/office/powerpoint/2010/main" val="22779838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p:txBody>
          <a:bodyPr/>
          <a:lstStyle/>
          <a:p>
            <a:endParaRPr lang="de-DE" dirty="0"/>
          </a:p>
        </p:txBody>
      </p:sp>
      <p:pic>
        <p:nvPicPr>
          <p:cNvPr id="8" name="Grafik 7">
            <a:extLst>
              <a:ext uri="{FF2B5EF4-FFF2-40B4-BE49-F238E27FC236}">
                <a16:creationId xmlns:a16="http://schemas.microsoft.com/office/drawing/2014/main" id="{B5AB30D6-B12A-4884-AC9B-38AB745997A3}"/>
              </a:ext>
            </a:extLst>
          </p:cNvPr>
          <p:cNvPicPr>
            <a:picLocks noChangeAspect="1"/>
          </p:cNvPicPr>
          <p:nvPr/>
        </p:nvPicPr>
        <p:blipFill>
          <a:blip r:embed="rId2"/>
          <a:stretch>
            <a:fillRect/>
          </a:stretch>
        </p:blipFill>
        <p:spPr>
          <a:xfrm>
            <a:off x="6288671" y="34259"/>
            <a:ext cx="4782764" cy="6430297"/>
          </a:xfrm>
          <a:prstGeom prst="rect">
            <a:avLst/>
          </a:prstGeom>
          <a:ln>
            <a:solidFill>
              <a:schemeClr val="tx1"/>
            </a:solidFill>
          </a:ln>
        </p:spPr>
      </p:pic>
      <p:pic>
        <p:nvPicPr>
          <p:cNvPr id="12" name="Grafik 11">
            <a:extLst>
              <a:ext uri="{FF2B5EF4-FFF2-40B4-BE49-F238E27FC236}">
                <a16:creationId xmlns:a16="http://schemas.microsoft.com/office/drawing/2014/main" id="{D180B371-DA51-4026-BDB0-06D3CFC79C59}"/>
              </a:ext>
            </a:extLst>
          </p:cNvPr>
          <p:cNvPicPr>
            <a:picLocks noChangeAspect="1"/>
          </p:cNvPicPr>
          <p:nvPr/>
        </p:nvPicPr>
        <p:blipFill>
          <a:blip r:embed="rId3"/>
          <a:stretch>
            <a:fillRect/>
          </a:stretch>
        </p:blipFill>
        <p:spPr>
          <a:xfrm>
            <a:off x="6857161" y="427703"/>
            <a:ext cx="4920630" cy="6430297"/>
          </a:xfrm>
          <a:prstGeom prst="rect">
            <a:avLst/>
          </a:prstGeom>
          <a:ln>
            <a:solidFill>
              <a:schemeClr val="tx1"/>
            </a:solidFill>
          </a:ln>
        </p:spPr>
      </p:pic>
      <p:sp>
        <p:nvSpPr>
          <p:cNvPr id="13" name="Content Placeholder 2">
            <a:extLst>
              <a:ext uri="{FF2B5EF4-FFF2-40B4-BE49-F238E27FC236}">
                <a16:creationId xmlns:a16="http://schemas.microsoft.com/office/drawing/2014/main" id="{2E40EC3C-9A84-4922-8C48-41223DB7C086}"/>
              </a:ext>
            </a:extLst>
          </p:cNvPr>
          <p:cNvSpPr>
            <a:spLocks noGrp="1"/>
          </p:cNvSpPr>
          <p:nvPr>
            <p:ph sz="half" idx="1"/>
          </p:nvPr>
        </p:nvSpPr>
        <p:spPr>
          <a:xfrm>
            <a:off x="579430" y="576007"/>
            <a:ext cx="5323900" cy="6178755"/>
          </a:xfrm>
        </p:spPr>
        <p:txBody>
          <a:bodyPr>
            <a:noAutofit/>
          </a:bodyPr>
          <a:lstStyle/>
          <a:p>
            <a:pPr marL="0" indent="0">
              <a:buNone/>
            </a:pPr>
            <a:r>
              <a:rPr lang="de-DE" sz="2400" b="1" dirty="0"/>
              <a:t>Bewusstmachung von Stereotypen: „Baue dein Stereotyp“ </a:t>
            </a:r>
          </a:p>
          <a:p>
            <a:pPr marL="0" indent="0">
              <a:buNone/>
            </a:pPr>
            <a:r>
              <a:rPr lang="de-DE" sz="2000" b="1" dirty="0"/>
              <a:t>Variante a: Was ist typisch deutsch und typisch dänisch (Nationalität oder Land)? </a:t>
            </a:r>
          </a:p>
          <a:p>
            <a:pPr marL="0" indent="0">
              <a:buNone/>
            </a:pPr>
            <a:r>
              <a:rPr lang="de-DE" sz="2000" dirty="0"/>
              <a:t>Arbeit mit Sprache und Visualisierungen (z.B. Zeichnungen, Mindmaps etc.) </a:t>
            </a:r>
          </a:p>
          <a:p>
            <a:pPr marL="0" indent="0">
              <a:buNone/>
            </a:pPr>
            <a:r>
              <a:rPr lang="de-DE" sz="2000" b="1" i="0" u="none" strike="noStrike" baseline="0" dirty="0"/>
              <a:t>Übungsvarianten: </a:t>
            </a:r>
            <a:r>
              <a:rPr lang="de-DE" sz="2000" b="0" i="0" u="none" strike="noStrike" baseline="0" dirty="0"/>
              <a:t>Bei der Übung können unterschiedliche Aspekte hervorgehoben werden, wie z.B. Aussehen, Charaktereigenschaften und typisches Verhalten von Dänen bzw. Deutschen, typische deutsche bzw. dänische Phänomene. Je nachdem, welche Aspekte behandelt werden, sollte ein thematisch passendes Adjektiv‐Arbeitsblatt bearbeitet werden.</a:t>
            </a:r>
            <a:endParaRPr lang="de-DE" sz="2000" dirty="0"/>
          </a:p>
        </p:txBody>
      </p:sp>
    </p:spTree>
    <p:extLst>
      <p:ext uri="{BB962C8B-B14F-4D97-AF65-F5344CB8AC3E}">
        <p14:creationId xmlns:p14="http://schemas.microsoft.com/office/powerpoint/2010/main" val="2293696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17" descr="Screen Clipping"/>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622026" y="2456034"/>
            <a:ext cx="5488857" cy="4228165"/>
          </a:xfrm>
          <a:prstGeom prst="rect">
            <a:avLst/>
          </a:prstGeom>
          <a:ln>
            <a:solidFill>
              <a:schemeClr val="tx1"/>
            </a:solidFill>
          </a:ln>
        </p:spPr>
      </p:pic>
      <p:pic>
        <p:nvPicPr>
          <p:cNvPr id="35" name="Picture 96" descr="Screen Clipping"/>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rot="10800000">
            <a:off x="81117" y="2456033"/>
            <a:ext cx="6309851" cy="4214078"/>
          </a:xfrm>
          <a:prstGeom prst="rect">
            <a:avLst/>
          </a:prstGeom>
          <a:ln>
            <a:solidFill>
              <a:schemeClr val="tx1"/>
            </a:solidFill>
          </a:ln>
        </p:spPr>
      </p:pic>
      <p:sp>
        <p:nvSpPr>
          <p:cNvPr id="40" name="Content Placeholder 2"/>
          <p:cNvSpPr txBox="1">
            <a:spLocks/>
          </p:cNvSpPr>
          <p:nvPr/>
        </p:nvSpPr>
        <p:spPr>
          <a:xfrm>
            <a:off x="156087" y="439931"/>
            <a:ext cx="11879826" cy="186819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r>
              <a:rPr lang="de-DE" sz="2400" b="1" dirty="0"/>
              <a:t>Was ist für Sie „typisch deutsch” und „typisch dänisch”?</a:t>
            </a:r>
            <a:r>
              <a:rPr lang="de-DE" sz="2400" dirty="0"/>
              <a:t> </a:t>
            </a:r>
          </a:p>
          <a:p>
            <a:pPr marL="0" indent="0">
              <a:buNone/>
            </a:pPr>
            <a:r>
              <a:rPr lang="de-DE" sz="2000" i="1" dirty="0"/>
              <a:t>Schreiben Sie 5-10 Stichwörter zu jeder Nationalität auf. Vergleichen Sie Ihre Stichwörter mit den Stichwörtern der anderen Gruppenmitglieder. Welche Gemeinsamkeiten und Unterschiede gibt es? Visualisieren Sie die Stichwörter in einem Mindmap oder einer Zeichnung. Diese Visualisierung benutzen Sie als Grundlage für eine 4-6 minutige mündliche Präsentation der Arbeit in Ihrer Gruppe vor der Klasse. </a:t>
            </a:r>
            <a:endParaRPr lang="de-DE" sz="2000" b="1" dirty="0"/>
          </a:p>
          <a:p>
            <a:pPr marL="57150" indent="0">
              <a:buNone/>
            </a:pPr>
            <a:endParaRPr lang="de-DE" sz="2000" dirty="0"/>
          </a:p>
        </p:txBody>
      </p:sp>
    </p:spTree>
    <p:extLst>
      <p:ext uri="{BB962C8B-B14F-4D97-AF65-F5344CB8AC3E}">
        <p14:creationId xmlns:p14="http://schemas.microsoft.com/office/powerpoint/2010/main" val="23042611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Content Placeholder 2"/>
          <p:cNvSpPr txBox="1">
            <a:spLocks/>
          </p:cNvSpPr>
          <p:nvPr/>
        </p:nvSpPr>
        <p:spPr>
          <a:xfrm>
            <a:off x="156087" y="439931"/>
            <a:ext cx="11879826" cy="186819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r>
              <a:rPr lang="de-DE" sz="2400" b="1" dirty="0"/>
              <a:t>Was ist für Sie „typisch deutsch” und „typisch dänisch”?</a:t>
            </a:r>
            <a:r>
              <a:rPr lang="de-DE" sz="2400" dirty="0"/>
              <a:t> </a:t>
            </a:r>
          </a:p>
          <a:p>
            <a:pPr marL="0" indent="0">
              <a:buNone/>
            </a:pPr>
            <a:r>
              <a:rPr lang="de-DE" sz="2000" i="1" dirty="0"/>
              <a:t>Schreiben Sie 5-10 Stichwörter zu jeder Nationalität auf. Vergleichen Sie Ihre Stichwörter mit den Stichwörtern der anderen Gruppenmitglieder. Welche Gemeinsamkeiten und Unterschiede gibt es? Visualisieren Sie die Stichwörter in einem Mindmap oder einer Zeichnung. Diese Visualisierung benutzen Sie als Grundlage für eine 4-6 minutige mündliche Präsentation der Arbeit in Ihrer Gruppe vor der Klasse. </a:t>
            </a:r>
            <a:endParaRPr lang="de-DE" sz="2000" b="1" dirty="0"/>
          </a:p>
          <a:p>
            <a:pPr marL="57150" indent="0">
              <a:buNone/>
            </a:pPr>
            <a:endParaRPr lang="de-DE" sz="2000" dirty="0"/>
          </a:p>
        </p:txBody>
      </p:sp>
      <p:pic>
        <p:nvPicPr>
          <p:cNvPr id="9" name="Picture 105" descr="Screen Clipping">
            <a:extLst>
              <a:ext uri="{FF2B5EF4-FFF2-40B4-BE49-F238E27FC236}">
                <a16:creationId xmlns:a16="http://schemas.microsoft.com/office/drawing/2014/main" id="{40CEEBCB-CE54-4A2F-9512-BB3D6B75707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4395" y="2190137"/>
            <a:ext cx="5525998" cy="4341854"/>
          </a:xfrm>
          <a:prstGeom prst="rect">
            <a:avLst/>
          </a:prstGeom>
          <a:ln>
            <a:solidFill>
              <a:schemeClr val="tx1"/>
            </a:solidFill>
          </a:ln>
        </p:spPr>
      </p:pic>
      <p:pic>
        <p:nvPicPr>
          <p:cNvPr id="10" name="Picture 117" descr="Screen Clipping">
            <a:extLst>
              <a:ext uri="{FF2B5EF4-FFF2-40B4-BE49-F238E27FC236}">
                <a16:creationId xmlns:a16="http://schemas.microsoft.com/office/drawing/2014/main" id="{B350F051-7E5A-4464-B29A-AB692CF21C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087" y="2190136"/>
            <a:ext cx="6281956" cy="4341854"/>
          </a:xfrm>
          <a:prstGeom prst="rect">
            <a:avLst/>
          </a:prstGeom>
          <a:ln>
            <a:solidFill>
              <a:schemeClr val="tx1"/>
            </a:solidFill>
          </a:ln>
        </p:spPr>
      </p:pic>
    </p:spTree>
    <p:extLst>
      <p:ext uri="{BB962C8B-B14F-4D97-AF65-F5344CB8AC3E}">
        <p14:creationId xmlns:p14="http://schemas.microsoft.com/office/powerpoint/2010/main" val="478539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2A12F9-CD1E-4778-A395-982DE5549464}"/>
              </a:ext>
            </a:extLst>
          </p:cNvPr>
          <p:cNvSpPr>
            <a:spLocks noGrp="1"/>
          </p:cNvSpPr>
          <p:nvPr>
            <p:ph type="title"/>
          </p:nvPr>
        </p:nvSpPr>
        <p:spPr>
          <a:xfrm>
            <a:off x="100165" y="46280"/>
            <a:ext cx="11065899" cy="681038"/>
          </a:xfrm>
        </p:spPr>
        <p:txBody>
          <a:bodyPr>
            <a:normAutofit fontScale="90000"/>
          </a:bodyPr>
          <a:lstStyle/>
          <a:p>
            <a:r>
              <a:rPr lang="de-DE" sz="2400" dirty="0"/>
              <a:t>Zweisprachiger Workshop in Dänemark</a:t>
            </a:r>
            <a:br>
              <a:rPr lang="de-DE" sz="2400" dirty="0"/>
            </a:br>
            <a:r>
              <a:rPr lang="de-DE" sz="2400" dirty="0"/>
              <a:t>24 deutsche und 14 dänische Teilnehmende</a:t>
            </a:r>
          </a:p>
        </p:txBody>
      </p:sp>
      <p:sp>
        <p:nvSpPr>
          <p:cNvPr id="3" name="Inhaltsplatzhalter 2">
            <a:extLst>
              <a:ext uri="{FF2B5EF4-FFF2-40B4-BE49-F238E27FC236}">
                <a16:creationId xmlns:a16="http://schemas.microsoft.com/office/drawing/2014/main" id="{7F2E7EE5-F9AF-478F-AD90-3B6191991EE6}"/>
              </a:ext>
            </a:extLst>
          </p:cNvPr>
          <p:cNvSpPr>
            <a:spLocks noGrp="1"/>
          </p:cNvSpPr>
          <p:nvPr>
            <p:ph idx="1"/>
          </p:nvPr>
        </p:nvSpPr>
        <p:spPr/>
        <p:txBody>
          <a:bodyPr/>
          <a:lstStyle/>
          <a:p>
            <a:endParaRPr lang="de-DE" dirty="0"/>
          </a:p>
        </p:txBody>
      </p:sp>
      <p:sp>
        <p:nvSpPr>
          <p:cNvPr id="4" name="Rectangle 5">
            <a:extLst>
              <a:ext uri="{FF2B5EF4-FFF2-40B4-BE49-F238E27FC236}">
                <a16:creationId xmlns:a16="http://schemas.microsoft.com/office/drawing/2014/main" id="{2E7B16AC-16FB-4D0C-928F-6037878EBBF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5" name="Rectangle 6">
            <a:extLst>
              <a:ext uri="{FF2B5EF4-FFF2-40B4-BE49-F238E27FC236}">
                <a16:creationId xmlns:a16="http://schemas.microsoft.com/office/drawing/2014/main" id="{40A319D2-132F-46C7-9517-EF0EE198A2A9}"/>
              </a:ext>
            </a:extLst>
          </p:cNvPr>
          <p:cNvSpPr>
            <a:spLocks noChangeArrowheads="1"/>
          </p:cNvSpPr>
          <p:nvPr/>
        </p:nvSpPr>
        <p:spPr bwMode="auto">
          <a:xfrm>
            <a:off x="0" y="24145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6" name="Rectangle 7">
            <a:extLst>
              <a:ext uri="{FF2B5EF4-FFF2-40B4-BE49-F238E27FC236}">
                <a16:creationId xmlns:a16="http://schemas.microsoft.com/office/drawing/2014/main" id="{8B69B6C5-FD4C-462C-A074-0AFA6CA48AD1}"/>
              </a:ext>
            </a:extLst>
          </p:cNvPr>
          <p:cNvSpPr>
            <a:spLocks noChangeArrowheads="1"/>
          </p:cNvSpPr>
          <p:nvPr/>
        </p:nvSpPr>
        <p:spPr bwMode="auto">
          <a:xfrm>
            <a:off x="0" y="43291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7" name="Rectangle 8">
            <a:extLst>
              <a:ext uri="{FF2B5EF4-FFF2-40B4-BE49-F238E27FC236}">
                <a16:creationId xmlns:a16="http://schemas.microsoft.com/office/drawing/2014/main" id="{A299C60E-00B5-4C4F-AA1B-516D32DDCD6A}"/>
              </a:ext>
            </a:extLst>
          </p:cNvPr>
          <p:cNvSpPr>
            <a:spLocks noChangeArrowheads="1"/>
          </p:cNvSpPr>
          <p:nvPr/>
        </p:nvSpPr>
        <p:spPr bwMode="auto">
          <a:xfrm>
            <a:off x="0" y="63103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8" name="Rectangle 9">
            <a:extLst>
              <a:ext uri="{FF2B5EF4-FFF2-40B4-BE49-F238E27FC236}">
                <a16:creationId xmlns:a16="http://schemas.microsoft.com/office/drawing/2014/main" id="{C3AB77EA-AF24-46D3-959C-283D6A9178DB}"/>
              </a:ext>
            </a:extLst>
          </p:cNvPr>
          <p:cNvSpPr>
            <a:spLocks noChangeArrowheads="1"/>
          </p:cNvSpPr>
          <p:nvPr/>
        </p:nvSpPr>
        <p:spPr bwMode="auto">
          <a:xfrm>
            <a:off x="0" y="82486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pic>
        <p:nvPicPr>
          <p:cNvPr id="2054" name="Picture 11">
            <a:extLst>
              <a:ext uri="{FF2B5EF4-FFF2-40B4-BE49-F238E27FC236}">
                <a16:creationId xmlns:a16="http://schemas.microsoft.com/office/drawing/2014/main" id="{DF7C966E-F2B4-4816-B54B-47DA4007C1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017" y="727318"/>
            <a:ext cx="2695575" cy="405765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12">
            <a:extLst>
              <a:ext uri="{FF2B5EF4-FFF2-40B4-BE49-F238E27FC236}">
                <a16:creationId xmlns:a16="http://schemas.microsoft.com/office/drawing/2014/main" id="{EDAE0472-0E2A-4E84-BD38-266578DA6D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9362" y="770372"/>
            <a:ext cx="2681288" cy="403383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13">
            <a:extLst>
              <a:ext uri="{FF2B5EF4-FFF2-40B4-BE49-F238E27FC236}">
                <a16:creationId xmlns:a16="http://schemas.microsoft.com/office/drawing/2014/main" id="{BAA56223-75F8-4428-A79D-2AE0D226B0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8392" y="4763728"/>
            <a:ext cx="2924175" cy="19431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14">
            <a:extLst>
              <a:ext uri="{FF2B5EF4-FFF2-40B4-BE49-F238E27FC236}">
                <a16:creationId xmlns:a16="http://schemas.microsoft.com/office/drawing/2014/main" id="{C6A81C96-3239-4362-B4F9-3E3D64531FB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7529" y="4751822"/>
            <a:ext cx="2957513" cy="196691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15">
            <a:extLst>
              <a:ext uri="{FF2B5EF4-FFF2-40B4-BE49-F238E27FC236}">
                <a16:creationId xmlns:a16="http://schemas.microsoft.com/office/drawing/2014/main" id="{1F26983D-BA5B-48BD-B43D-421631B77C7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81942" y="3904125"/>
            <a:ext cx="4192301" cy="2790374"/>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16">
            <a:extLst>
              <a:ext uri="{FF2B5EF4-FFF2-40B4-BE49-F238E27FC236}">
                <a16:creationId xmlns:a16="http://schemas.microsoft.com/office/drawing/2014/main" id="{CF9859C5-C1D9-4C00-9267-860CA5504BE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56420" y="557904"/>
            <a:ext cx="4971325" cy="330145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7">
            <a:extLst>
              <a:ext uri="{FF2B5EF4-FFF2-40B4-BE49-F238E27FC236}">
                <a16:creationId xmlns:a16="http://schemas.microsoft.com/office/drawing/2014/main" id="{13B3DAA0-65E6-4BF4-A1C2-E9115074773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0" name="Rectangle 8">
            <a:extLst>
              <a:ext uri="{FF2B5EF4-FFF2-40B4-BE49-F238E27FC236}">
                <a16:creationId xmlns:a16="http://schemas.microsoft.com/office/drawing/2014/main" id="{AA60DA52-5AB9-4E16-A2CC-B6FF56DEEE79}"/>
              </a:ext>
            </a:extLst>
          </p:cNvPr>
          <p:cNvSpPr>
            <a:spLocks noChangeArrowheads="1"/>
          </p:cNvSpPr>
          <p:nvPr/>
        </p:nvSpPr>
        <p:spPr bwMode="auto">
          <a:xfrm>
            <a:off x="0" y="45148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1" name="Rectangle 9">
            <a:extLst>
              <a:ext uri="{FF2B5EF4-FFF2-40B4-BE49-F238E27FC236}">
                <a16:creationId xmlns:a16="http://schemas.microsoft.com/office/drawing/2014/main" id="{34AF72F4-85A1-4708-ABFB-FB8A80049181}"/>
              </a:ext>
            </a:extLst>
          </p:cNvPr>
          <p:cNvSpPr>
            <a:spLocks noChangeArrowheads="1"/>
          </p:cNvSpPr>
          <p:nvPr/>
        </p:nvSpPr>
        <p:spPr bwMode="auto">
          <a:xfrm>
            <a:off x="0" y="85486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2" name="Rectangle 10">
            <a:extLst>
              <a:ext uri="{FF2B5EF4-FFF2-40B4-BE49-F238E27FC236}">
                <a16:creationId xmlns:a16="http://schemas.microsoft.com/office/drawing/2014/main" id="{D77B9BFB-80FA-4FB8-A4EF-2B953BFF5FFE}"/>
              </a:ext>
            </a:extLst>
          </p:cNvPr>
          <p:cNvSpPr>
            <a:spLocks noChangeArrowheads="1"/>
          </p:cNvSpPr>
          <p:nvPr/>
        </p:nvSpPr>
        <p:spPr bwMode="auto">
          <a:xfrm>
            <a:off x="0" y="104917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3" name="Rectangle 11">
            <a:extLst>
              <a:ext uri="{FF2B5EF4-FFF2-40B4-BE49-F238E27FC236}">
                <a16:creationId xmlns:a16="http://schemas.microsoft.com/office/drawing/2014/main" id="{A3C47AC7-D04C-4E18-904D-EE6CB0BD6C38}"/>
              </a:ext>
            </a:extLst>
          </p:cNvPr>
          <p:cNvSpPr>
            <a:spLocks noChangeArrowheads="1"/>
          </p:cNvSpPr>
          <p:nvPr/>
        </p:nvSpPr>
        <p:spPr bwMode="auto">
          <a:xfrm>
            <a:off x="0" y="124587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7" name="Rectangle 12">
            <a:extLst>
              <a:ext uri="{FF2B5EF4-FFF2-40B4-BE49-F238E27FC236}">
                <a16:creationId xmlns:a16="http://schemas.microsoft.com/office/drawing/2014/main" id="{CC019ED1-A57E-4764-90F0-2E02E7E6178E}"/>
              </a:ext>
            </a:extLst>
          </p:cNvPr>
          <p:cNvSpPr>
            <a:spLocks noChangeArrowheads="1"/>
          </p:cNvSpPr>
          <p:nvPr/>
        </p:nvSpPr>
        <p:spPr bwMode="auto">
          <a:xfrm>
            <a:off x="0" y="144303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8" name="Rectangle 13">
            <a:extLst>
              <a:ext uri="{FF2B5EF4-FFF2-40B4-BE49-F238E27FC236}">
                <a16:creationId xmlns:a16="http://schemas.microsoft.com/office/drawing/2014/main" id="{02C64AEF-A345-4911-981C-60FC6C0FEB9B}"/>
              </a:ext>
            </a:extLst>
          </p:cNvPr>
          <p:cNvSpPr>
            <a:spLocks noChangeArrowheads="1"/>
          </p:cNvSpPr>
          <p:nvPr/>
        </p:nvSpPr>
        <p:spPr bwMode="auto">
          <a:xfrm>
            <a:off x="0" y="164830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Tree>
    <p:extLst>
      <p:ext uri="{BB962C8B-B14F-4D97-AF65-F5344CB8AC3E}">
        <p14:creationId xmlns:p14="http://schemas.microsoft.com/office/powerpoint/2010/main" val="26794129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2A12F9-CD1E-4778-A395-982DE5549464}"/>
              </a:ext>
            </a:extLst>
          </p:cNvPr>
          <p:cNvSpPr>
            <a:spLocks noGrp="1"/>
          </p:cNvSpPr>
          <p:nvPr>
            <p:ph type="title"/>
          </p:nvPr>
        </p:nvSpPr>
        <p:spPr>
          <a:xfrm>
            <a:off x="100165" y="46280"/>
            <a:ext cx="11065899" cy="681038"/>
          </a:xfrm>
        </p:spPr>
        <p:txBody>
          <a:bodyPr>
            <a:normAutofit fontScale="90000"/>
          </a:bodyPr>
          <a:lstStyle/>
          <a:p>
            <a:r>
              <a:rPr lang="de-DE" sz="2400" dirty="0"/>
              <a:t>Zweisprachiger Workshop in Dänemark</a:t>
            </a:r>
            <a:br>
              <a:rPr lang="de-DE" sz="2400" dirty="0"/>
            </a:br>
            <a:r>
              <a:rPr lang="de-DE" sz="2400" dirty="0"/>
              <a:t>24 deutsche und 14 dänische Teilnehmende</a:t>
            </a:r>
          </a:p>
        </p:txBody>
      </p:sp>
      <p:sp>
        <p:nvSpPr>
          <p:cNvPr id="3" name="Inhaltsplatzhalter 2">
            <a:extLst>
              <a:ext uri="{FF2B5EF4-FFF2-40B4-BE49-F238E27FC236}">
                <a16:creationId xmlns:a16="http://schemas.microsoft.com/office/drawing/2014/main" id="{7F2E7EE5-F9AF-478F-AD90-3B6191991EE6}"/>
              </a:ext>
            </a:extLst>
          </p:cNvPr>
          <p:cNvSpPr>
            <a:spLocks noGrp="1"/>
          </p:cNvSpPr>
          <p:nvPr>
            <p:ph idx="1"/>
          </p:nvPr>
        </p:nvSpPr>
        <p:spPr/>
        <p:txBody>
          <a:bodyPr/>
          <a:lstStyle/>
          <a:p>
            <a:endParaRPr lang="de-DE" dirty="0"/>
          </a:p>
        </p:txBody>
      </p:sp>
      <p:sp>
        <p:nvSpPr>
          <p:cNvPr id="4" name="Rectangle 5">
            <a:extLst>
              <a:ext uri="{FF2B5EF4-FFF2-40B4-BE49-F238E27FC236}">
                <a16:creationId xmlns:a16="http://schemas.microsoft.com/office/drawing/2014/main" id="{2E7B16AC-16FB-4D0C-928F-6037878EBBF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5" name="Rectangle 6">
            <a:extLst>
              <a:ext uri="{FF2B5EF4-FFF2-40B4-BE49-F238E27FC236}">
                <a16:creationId xmlns:a16="http://schemas.microsoft.com/office/drawing/2014/main" id="{40A319D2-132F-46C7-9517-EF0EE198A2A9}"/>
              </a:ext>
            </a:extLst>
          </p:cNvPr>
          <p:cNvSpPr>
            <a:spLocks noChangeArrowheads="1"/>
          </p:cNvSpPr>
          <p:nvPr/>
        </p:nvSpPr>
        <p:spPr bwMode="auto">
          <a:xfrm>
            <a:off x="0" y="24145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6" name="Rectangle 7">
            <a:extLst>
              <a:ext uri="{FF2B5EF4-FFF2-40B4-BE49-F238E27FC236}">
                <a16:creationId xmlns:a16="http://schemas.microsoft.com/office/drawing/2014/main" id="{8B69B6C5-FD4C-462C-A074-0AFA6CA48AD1}"/>
              </a:ext>
            </a:extLst>
          </p:cNvPr>
          <p:cNvSpPr>
            <a:spLocks noChangeArrowheads="1"/>
          </p:cNvSpPr>
          <p:nvPr/>
        </p:nvSpPr>
        <p:spPr bwMode="auto">
          <a:xfrm>
            <a:off x="0" y="43291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7" name="Rectangle 8">
            <a:extLst>
              <a:ext uri="{FF2B5EF4-FFF2-40B4-BE49-F238E27FC236}">
                <a16:creationId xmlns:a16="http://schemas.microsoft.com/office/drawing/2014/main" id="{A299C60E-00B5-4C4F-AA1B-516D32DDCD6A}"/>
              </a:ext>
            </a:extLst>
          </p:cNvPr>
          <p:cNvSpPr>
            <a:spLocks noChangeArrowheads="1"/>
          </p:cNvSpPr>
          <p:nvPr/>
        </p:nvSpPr>
        <p:spPr bwMode="auto">
          <a:xfrm>
            <a:off x="0" y="63103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8" name="Rectangle 9">
            <a:extLst>
              <a:ext uri="{FF2B5EF4-FFF2-40B4-BE49-F238E27FC236}">
                <a16:creationId xmlns:a16="http://schemas.microsoft.com/office/drawing/2014/main" id="{C3AB77EA-AF24-46D3-959C-283D6A9178DB}"/>
              </a:ext>
            </a:extLst>
          </p:cNvPr>
          <p:cNvSpPr>
            <a:spLocks noChangeArrowheads="1"/>
          </p:cNvSpPr>
          <p:nvPr/>
        </p:nvSpPr>
        <p:spPr bwMode="auto">
          <a:xfrm>
            <a:off x="0" y="82486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9" name="Rectangle 7">
            <a:extLst>
              <a:ext uri="{FF2B5EF4-FFF2-40B4-BE49-F238E27FC236}">
                <a16:creationId xmlns:a16="http://schemas.microsoft.com/office/drawing/2014/main" id="{13B3DAA0-65E6-4BF4-A1C2-E9115074773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0" name="Rectangle 8">
            <a:extLst>
              <a:ext uri="{FF2B5EF4-FFF2-40B4-BE49-F238E27FC236}">
                <a16:creationId xmlns:a16="http://schemas.microsoft.com/office/drawing/2014/main" id="{AA60DA52-5AB9-4E16-A2CC-B6FF56DEEE79}"/>
              </a:ext>
            </a:extLst>
          </p:cNvPr>
          <p:cNvSpPr>
            <a:spLocks noChangeArrowheads="1"/>
          </p:cNvSpPr>
          <p:nvPr/>
        </p:nvSpPr>
        <p:spPr bwMode="auto">
          <a:xfrm>
            <a:off x="0" y="45148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1" name="Rectangle 9">
            <a:extLst>
              <a:ext uri="{FF2B5EF4-FFF2-40B4-BE49-F238E27FC236}">
                <a16:creationId xmlns:a16="http://schemas.microsoft.com/office/drawing/2014/main" id="{34AF72F4-85A1-4708-ABFB-FB8A80049181}"/>
              </a:ext>
            </a:extLst>
          </p:cNvPr>
          <p:cNvSpPr>
            <a:spLocks noChangeArrowheads="1"/>
          </p:cNvSpPr>
          <p:nvPr/>
        </p:nvSpPr>
        <p:spPr bwMode="auto">
          <a:xfrm>
            <a:off x="0" y="85486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2" name="Rectangle 10">
            <a:extLst>
              <a:ext uri="{FF2B5EF4-FFF2-40B4-BE49-F238E27FC236}">
                <a16:creationId xmlns:a16="http://schemas.microsoft.com/office/drawing/2014/main" id="{D77B9BFB-80FA-4FB8-A4EF-2B953BFF5FFE}"/>
              </a:ext>
            </a:extLst>
          </p:cNvPr>
          <p:cNvSpPr>
            <a:spLocks noChangeArrowheads="1"/>
          </p:cNvSpPr>
          <p:nvPr/>
        </p:nvSpPr>
        <p:spPr bwMode="auto">
          <a:xfrm>
            <a:off x="0" y="104917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3" name="Rectangle 11">
            <a:extLst>
              <a:ext uri="{FF2B5EF4-FFF2-40B4-BE49-F238E27FC236}">
                <a16:creationId xmlns:a16="http://schemas.microsoft.com/office/drawing/2014/main" id="{A3C47AC7-D04C-4E18-904D-EE6CB0BD6C38}"/>
              </a:ext>
            </a:extLst>
          </p:cNvPr>
          <p:cNvSpPr>
            <a:spLocks noChangeArrowheads="1"/>
          </p:cNvSpPr>
          <p:nvPr/>
        </p:nvSpPr>
        <p:spPr bwMode="auto">
          <a:xfrm>
            <a:off x="0" y="124587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7" name="Rectangle 12">
            <a:extLst>
              <a:ext uri="{FF2B5EF4-FFF2-40B4-BE49-F238E27FC236}">
                <a16:creationId xmlns:a16="http://schemas.microsoft.com/office/drawing/2014/main" id="{CC019ED1-A57E-4764-90F0-2E02E7E6178E}"/>
              </a:ext>
            </a:extLst>
          </p:cNvPr>
          <p:cNvSpPr>
            <a:spLocks noChangeArrowheads="1"/>
          </p:cNvSpPr>
          <p:nvPr/>
        </p:nvSpPr>
        <p:spPr bwMode="auto">
          <a:xfrm>
            <a:off x="0" y="144303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8" name="Rectangle 13">
            <a:extLst>
              <a:ext uri="{FF2B5EF4-FFF2-40B4-BE49-F238E27FC236}">
                <a16:creationId xmlns:a16="http://schemas.microsoft.com/office/drawing/2014/main" id="{02C64AEF-A345-4911-981C-60FC6C0FEB9B}"/>
              </a:ext>
            </a:extLst>
          </p:cNvPr>
          <p:cNvSpPr>
            <a:spLocks noChangeArrowheads="1"/>
          </p:cNvSpPr>
          <p:nvPr/>
        </p:nvSpPr>
        <p:spPr bwMode="auto">
          <a:xfrm>
            <a:off x="0" y="164830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pic>
        <p:nvPicPr>
          <p:cNvPr id="3091" name="Picture 17">
            <a:extLst>
              <a:ext uri="{FF2B5EF4-FFF2-40B4-BE49-F238E27FC236}">
                <a16:creationId xmlns:a16="http://schemas.microsoft.com/office/drawing/2014/main" id="{F336C263-5DB5-410C-9B3F-8DA12F136F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9598" y="857211"/>
            <a:ext cx="3844875" cy="5788674"/>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a:extLst>
              <a:ext uri="{FF2B5EF4-FFF2-40B4-BE49-F238E27FC236}">
                <a16:creationId xmlns:a16="http://schemas.microsoft.com/office/drawing/2014/main" id="{E929F233-85C8-4199-B3F5-4E4FBD7A0A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6006" y="517851"/>
            <a:ext cx="6023026" cy="4001426"/>
          </a:xfrm>
          <a:prstGeom prst="rect">
            <a:avLst/>
          </a:prstGeom>
          <a:noFill/>
          <a:extLst>
            <a:ext uri="{909E8E84-426E-40DD-AFC4-6F175D3DCCD1}">
              <a14:hiddenFill xmlns:a14="http://schemas.microsoft.com/office/drawing/2010/main">
                <a:solidFill>
                  <a:srgbClr val="FFFFFF"/>
                </a:solidFill>
              </a14:hiddenFill>
            </a:ext>
          </a:extLst>
        </p:spPr>
      </p:pic>
      <p:pic>
        <p:nvPicPr>
          <p:cNvPr id="3089" name="Picture 19">
            <a:extLst>
              <a:ext uri="{FF2B5EF4-FFF2-40B4-BE49-F238E27FC236}">
                <a16:creationId xmlns:a16="http://schemas.microsoft.com/office/drawing/2014/main" id="{D32E5CE6-3F71-471B-B1DD-8BBD81032D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78657" y="4667251"/>
            <a:ext cx="3000375" cy="1990725"/>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20">
            <a:extLst>
              <a:ext uri="{FF2B5EF4-FFF2-40B4-BE49-F238E27FC236}">
                <a16:creationId xmlns:a16="http://schemas.microsoft.com/office/drawing/2014/main" id="{7FC9E184-241C-4AB3-A3C5-7F6FDE4BD8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0938" y="4691064"/>
            <a:ext cx="2941410" cy="1954821"/>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0">
            <a:extLst>
              <a:ext uri="{FF2B5EF4-FFF2-40B4-BE49-F238E27FC236}">
                <a16:creationId xmlns:a16="http://schemas.microsoft.com/office/drawing/2014/main" id="{0B116E84-A2DA-42BE-9E52-4A44EC61E3C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24" name="Rectangle 21">
            <a:extLst>
              <a:ext uri="{FF2B5EF4-FFF2-40B4-BE49-F238E27FC236}">
                <a16:creationId xmlns:a16="http://schemas.microsoft.com/office/drawing/2014/main" id="{E26C4CC4-F179-4B71-996B-67B1A18ADD8F}"/>
              </a:ext>
            </a:extLst>
          </p:cNvPr>
          <p:cNvSpPr>
            <a:spLocks noChangeArrowheads="1"/>
          </p:cNvSpPr>
          <p:nvPr/>
        </p:nvSpPr>
        <p:spPr bwMode="auto">
          <a:xfrm>
            <a:off x="0" y="43291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25" name="Rectangle 22">
            <a:extLst>
              <a:ext uri="{FF2B5EF4-FFF2-40B4-BE49-F238E27FC236}">
                <a16:creationId xmlns:a16="http://schemas.microsoft.com/office/drawing/2014/main" id="{A1CBE24A-BD88-4949-A559-9BD5E5C370DF}"/>
              </a:ext>
            </a:extLst>
          </p:cNvPr>
          <p:cNvSpPr>
            <a:spLocks noChangeArrowheads="1"/>
          </p:cNvSpPr>
          <p:nvPr/>
        </p:nvSpPr>
        <p:spPr bwMode="auto">
          <a:xfrm>
            <a:off x="0" y="6610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26" name="Rectangle 23">
            <a:extLst>
              <a:ext uri="{FF2B5EF4-FFF2-40B4-BE49-F238E27FC236}">
                <a16:creationId xmlns:a16="http://schemas.microsoft.com/office/drawing/2014/main" id="{03D52B44-D6B8-4CC6-92D8-527F56547BD1}"/>
              </a:ext>
            </a:extLst>
          </p:cNvPr>
          <p:cNvSpPr>
            <a:spLocks noChangeArrowheads="1"/>
          </p:cNvSpPr>
          <p:nvPr/>
        </p:nvSpPr>
        <p:spPr bwMode="auto">
          <a:xfrm>
            <a:off x="0" y="86010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27" name="Rectangle 24">
            <a:extLst>
              <a:ext uri="{FF2B5EF4-FFF2-40B4-BE49-F238E27FC236}">
                <a16:creationId xmlns:a16="http://schemas.microsoft.com/office/drawing/2014/main" id="{BF35B6F1-5D9F-4126-BA63-E5324C191176}"/>
              </a:ext>
            </a:extLst>
          </p:cNvPr>
          <p:cNvSpPr>
            <a:spLocks noChangeArrowheads="1"/>
          </p:cNvSpPr>
          <p:nvPr/>
        </p:nvSpPr>
        <p:spPr bwMode="auto">
          <a:xfrm>
            <a:off x="0" y="106299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28" name="Rectangle 25">
            <a:extLst>
              <a:ext uri="{FF2B5EF4-FFF2-40B4-BE49-F238E27FC236}">
                <a16:creationId xmlns:a16="http://schemas.microsoft.com/office/drawing/2014/main" id="{75C82BB9-6F4E-4EE6-9F8D-F9277B3A5EE7}"/>
              </a:ext>
            </a:extLst>
          </p:cNvPr>
          <p:cNvSpPr>
            <a:spLocks noChangeArrowheads="1"/>
          </p:cNvSpPr>
          <p:nvPr/>
        </p:nvSpPr>
        <p:spPr bwMode="auto">
          <a:xfrm>
            <a:off x="0" y="126206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29" name="Rectangle 26">
            <a:extLst>
              <a:ext uri="{FF2B5EF4-FFF2-40B4-BE49-F238E27FC236}">
                <a16:creationId xmlns:a16="http://schemas.microsoft.com/office/drawing/2014/main" id="{A94D4E48-ED73-4890-9B8A-A1D079EEF11F}"/>
              </a:ext>
            </a:extLst>
          </p:cNvPr>
          <p:cNvSpPr>
            <a:spLocks noChangeArrowheads="1"/>
          </p:cNvSpPr>
          <p:nvPr/>
        </p:nvSpPr>
        <p:spPr bwMode="auto">
          <a:xfrm>
            <a:off x="0" y="146589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Tree>
    <p:extLst>
      <p:ext uri="{BB962C8B-B14F-4D97-AF65-F5344CB8AC3E}">
        <p14:creationId xmlns:p14="http://schemas.microsoft.com/office/powerpoint/2010/main" val="1650487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1AA07406-B355-49E1-800D-0D2966832662}"/>
              </a:ext>
            </a:extLst>
          </p:cNvPr>
          <p:cNvSpPr>
            <a:spLocks noGrp="1"/>
          </p:cNvSpPr>
          <p:nvPr>
            <p:ph sz="half" idx="2"/>
          </p:nvPr>
        </p:nvSpPr>
        <p:spPr/>
        <p:txBody>
          <a:bodyPr/>
          <a:lstStyle/>
          <a:p>
            <a:endParaRPr lang="de-DE" dirty="0"/>
          </a:p>
        </p:txBody>
      </p:sp>
      <p:sp>
        <p:nvSpPr>
          <p:cNvPr id="9" name="Titel 1">
            <a:extLst>
              <a:ext uri="{FF2B5EF4-FFF2-40B4-BE49-F238E27FC236}">
                <a16:creationId xmlns:a16="http://schemas.microsoft.com/office/drawing/2014/main" id="{B05D19D5-9D6F-4FB8-99F2-14A7CFE22ACA}"/>
              </a:ext>
            </a:extLst>
          </p:cNvPr>
          <p:cNvSpPr>
            <a:spLocks noGrp="1"/>
          </p:cNvSpPr>
          <p:nvPr>
            <p:ph type="title"/>
          </p:nvPr>
        </p:nvSpPr>
        <p:spPr>
          <a:xfrm>
            <a:off x="100166" y="46280"/>
            <a:ext cx="10813640" cy="1060272"/>
          </a:xfrm>
        </p:spPr>
        <p:txBody>
          <a:bodyPr>
            <a:normAutofit/>
          </a:bodyPr>
          <a:lstStyle/>
          <a:p>
            <a:r>
              <a:rPr lang="de-DE" sz="2400" dirty="0"/>
              <a:t>Workshop (auf Deutsch) in Deutschland: 25 dänische und 30 deutsche Teilnehmende</a:t>
            </a:r>
          </a:p>
        </p:txBody>
      </p:sp>
      <p:sp>
        <p:nvSpPr>
          <p:cNvPr id="5" name="Rectangle 3">
            <a:extLst>
              <a:ext uri="{FF2B5EF4-FFF2-40B4-BE49-F238E27FC236}">
                <a16:creationId xmlns:a16="http://schemas.microsoft.com/office/drawing/2014/main" id="{07228174-AE82-4511-942E-4EECD992E89E}"/>
              </a:ext>
            </a:extLst>
          </p:cNvPr>
          <p:cNvSpPr>
            <a:spLocks noChangeArrowheads="1"/>
          </p:cNvSpPr>
          <p:nvPr/>
        </p:nvSpPr>
        <p:spPr bwMode="auto">
          <a:xfrm>
            <a:off x="8163232" y="139372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6" name="Rectangle 4">
            <a:extLst>
              <a:ext uri="{FF2B5EF4-FFF2-40B4-BE49-F238E27FC236}">
                <a16:creationId xmlns:a16="http://schemas.microsoft.com/office/drawing/2014/main" id="{9BB8A11D-C716-4D23-B92C-5A6C9EE3AF70}"/>
              </a:ext>
            </a:extLst>
          </p:cNvPr>
          <p:cNvSpPr>
            <a:spLocks noChangeArrowheads="1"/>
          </p:cNvSpPr>
          <p:nvPr/>
        </p:nvSpPr>
        <p:spPr bwMode="auto">
          <a:xfrm>
            <a:off x="8163232" y="388927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7" name="Inhaltsplatzhalter 6">
            <a:extLst>
              <a:ext uri="{FF2B5EF4-FFF2-40B4-BE49-F238E27FC236}">
                <a16:creationId xmlns:a16="http://schemas.microsoft.com/office/drawing/2014/main" id="{5DC7DE06-82B6-4BC3-8FAA-12B90364564C}"/>
              </a:ext>
            </a:extLst>
          </p:cNvPr>
          <p:cNvSpPr>
            <a:spLocks noGrp="1"/>
          </p:cNvSpPr>
          <p:nvPr>
            <p:ph sz="half" idx="1"/>
          </p:nvPr>
        </p:nvSpPr>
        <p:spPr/>
        <p:txBody>
          <a:bodyPr/>
          <a:lstStyle/>
          <a:p>
            <a:endParaRPr lang="de-DE"/>
          </a:p>
        </p:txBody>
      </p:sp>
      <p:pic>
        <p:nvPicPr>
          <p:cNvPr id="14" name="Picture 745">
            <a:extLst>
              <a:ext uri="{FF2B5EF4-FFF2-40B4-BE49-F238E27FC236}">
                <a16:creationId xmlns:a16="http://schemas.microsoft.com/office/drawing/2014/main" id="{F3F644E1-BDA0-46D5-8DEC-BA3E2C8902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071" y="1393724"/>
            <a:ext cx="3081962" cy="2311631"/>
          </a:xfrm>
          <a:prstGeom prst="rect">
            <a:avLst/>
          </a:prstGeom>
        </p:spPr>
      </p:pic>
      <p:pic>
        <p:nvPicPr>
          <p:cNvPr id="16" name="Picture 758">
            <a:extLst>
              <a:ext uri="{FF2B5EF4-FFF2-40B4-BE49-F238E27FC236}">
                <a16:creationId xmlns:a16="http://schemas.microsoft.com/office/drawing/2014/main" id="{CACA6468-5DDE-47B6-B110-1113D19A2E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21315" y="1401133"/>
            <a:ext cx="2784475" cy="3712845"/>
          </a:xfrm>
          <a:prstGeom prst="rect">
            <a:avLst/>
          </a:prstGeom>
        </p:spPr>
      </p:pic>
      <p:pic>
        <p:nvPicPr>
          <p:cNvPr id="18" name="Picture 768">
            <a:extLst>
              <a:ext uri="{FF2B5EF4-FFF2-40B4-BE49-F238E27FC236}">
                <a16:creationId xmlns:a16="http://schemas.microsoft.com/office/drawing/2014/main" id="{5BAC5781-F14C-440F-B40D-7E6F8B8028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83631" y="966020"/>
            <a:ext cx="2759697" cy="2069464"/>
          </a:xfrm>
          <a:prstGeom prst="rect">
            <a:avLst/>
          </a:prstGeom>
        </p:spPr>
      </p:pic>
      <p:pic>
        <p:nvPicPr>
          <p:cNvPr id="19" name="Picture 769">
            <a:extLst>
              <a:ext uri="{FF2B5EF4-FFF2-40B4-BE49-F238E27FC236}">
                <a16:creationId xmlns:a16="http://schemas.microsoft.com/office/drawing/2014/main" id="{907FAA39-BD7C-40B7-9F6C-0CDA9AD3CDA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83631" y="3184208"/>
            <a:ext cx="2790825" cy="2092960"/>
          </a:xfrm>
          <a:prstGeom prst="rect">
            <a:avLst/>
          </a:prstGeom>
        </p:spPr>
      </p:pic>
      <p:pic>
        <p:nvPicPr>
          <p:cNvPr id="20" name="Picture 770">
            <a:extLst>
              <a:ext uri="{FF2B5EF4-FFF2-40B4-BE49-F238E27FC236}">
                <a16:creationId xmlns:a16="http://schemas.microsoft.com/office/drawing/2014/main" id="{7AEB7999-7133-44D0-BFB3-FFA002DFEEB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72156" y="3196273"/>
            <a:ext cx="2774950" cy="2080895"/>
          </a:xfrm>
          <a:prstGeom prst="rect">
            <a:avLst/>
          </a:prstGeom>
        </p:spPr>
      </p:pic>
      <p:pic>
        <p:nvPicPr>
          <p:cNvPr id="21" name="Picture 771">
            <a:extLst>
              <a:ext uri="{FF2B5EF4-FFF2-40B4-BE49-F238E27FC236}">
                <a16:creationId xmlns:a16="http://schemas.microsoft.com/office/drawing/2014/main" id="{7DAC54B5-C108-441A-993B-FA75FBCBB86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72156" y="983427"/>
            <a:ext cx="2759075" cy="2069465"/>
          </a:xfrm>
          <a:prstGeom prst="rect">
            <a:avLst/>
          </a:prstGeom>
        </p:spPr>
      </p:pic>
      <p:pic>
        <p:nvPicPr>
          <p:cNvPr id="22" name="Picture 748">
            <a:extLst>
              <a:ext uri="{FF2B5EF4-FFF2-40B4-BE49-F238E27FC236}">
                <a16:creationId xmlns:a16="http://schemas.microsoft.com/office/drawing/2014/main" id="{DDC9DD64-5217-497E-8A2E-3A3CCBA7B29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279" y="3813993"/>
            <a:ext cx="3005546" cy="2254332"/>
          </a:xfrm>
          <a:prstGeom prst="rect">
            <a:avLst/>
          </a:prstGeom>
        </p:spPr>
      </p:pic>
      <p:pic>
        <p:nvPicPr>
          <p:cNvPr id="23" name="Picture 805">
            <a:extLst>
              <a:ext uri="{FF2B5EF4-FFF2-40B4-BE49-F238E27FC236}">
                <a16:creationId xmlns:a16="http://schemas.microsoft.com/office/drawing/2014/main" id="{F7241FDD-E49F-4107-A9E9-20568940E60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221315" y="5408560"/>
            <a:ext cx="6120130" cy="1319530"/>
          </a:xfrm>
          <a:prstGeom prst="rect">
            <a:avLst/>
          </a:prstGeom>
        </p:spPr>
      </p:pic>
    </p:spTree>
    <p:extLst>
      <p:ext uri="{BB962C8B-B14F-4D97-AF65-F5344CB8AC3E}">
        <p14:creationId xmlns:p14="http://schemas.microsoft.com/office/powerpoint/2010/main" val="1491636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1AA07406-B355-49E1-800D-0D2966832662}"/>
              </a:ext>
            </a:extLst>
          </p:cNvPr>
          <p:cNvSpPr>
            <a:spLocks noGrp="1"/>
          </p:cNvSpPr>
          <p:nvPr>
            <p:ph sz="half" idx="2"/>
          </p:nvPr>
        </p:nvSpPr>
        <p:spPr/>
        <p:txBody>
          <a:bodyPr/>
          <a:lstStyle/>
          <a:p>
            <a:endParaRPr lang="de-DE" dirty="0"/>
          </a:p>
        </p:txBody>
      </p:sp>
      <p:sp>
        <p:nvSpPr>
          <p:cNvPr id="9" name="Titel 1">
            <a:extLst>
              <a:ext uri="{FF2B5EF4-FFF2-40B4-BE49-F238E27FC236}">
                <a16:creationId xmlns:a16="http://schemas.microsoft.com/office/drawing/2014/main" id="{B05D19D5-9D6F-4FB8-99F2-14A7CFE22ACA}"/>
              </a:ext>
            </a:extLst>
          </p:cNvPr>
          <p:cNvSpPr>
            <a:spLocks noGrp="1"/>
          </p:cNvSpPr>
          <p:nvPr>
            <p:ph type="title"/>
          </p:nvPr>
        </p:nvSpPr>
        <p:spPr>
          <a:xfrm>
            <a:off x="100165" y="46280"/>
            <a:ext cx="10688279" cy="1032568"/>
          </a:xfrm>
        </p:spPr>
        <p:txBody>
          <a:bodyPr>
            <a:normAutofit/>
          </a:bodyPr>
          <a:lstStyle/>
          <a:p>
            <a:r>
              <a:rPr lang="de-DE" sz="2400" dirty="0"/>
              <a:t>Workshop (auf Deutsch) in Deutschland: 25 dänische und 30 deutsche Teilnehmende</a:t>
            </a:r>
          </a:p>
        </p:txBody>
      </p:sp>
      <p:sp>
        <p:nvSpPr>
          <p:cNvPr id="5" name="Rectangle 3">
            <a:extLst>
              <a:ext uri="{FF2B5EF4-FFF2-40B4-BE49-F238E27FC236}">
                <a16:creationId xmlns:a16="http://schemas.microsoft.com/office/drawing/2014/main" id="{07228174-AE82-4511-942E-4EECD992E89E}"/>
              </a:ext>
            </a:extLst>
          </p:cNvPr>
          <p:cNvSpPr>
            <a:spLocks noChangeArrowheads="1"/>
          </p:cNvSpPr>
          <p:nvPr/>
        </p:nvSpPr>
        <p:spPr bwMode="auto">
          <a:xfrm>
            <a:off x="8163232" y="139372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6" name="Rectangle 4">
            <a:extLst>
              <a:ext uri="{FF2B5EF4-FFF2-40B4-BE49-F238E27FC236}">
                <a16:creationId xmlns:a16="http://schemas.microsoft.com/office/drawing/2014/main" id="{9BB8A11D-C716-4D23-B92C-5A6C9EE3AF70}"/>
              </a:ext>
            </a:extLst>
          </p:cNvPr>
          <p:cNvSpPr>
            <a:spLocks noChangeArrowheads="1"/>
          </p:cNvSpPr>
          <p:nvPr/>
        </p:nvSpPr>
        <p:spPr bwMode="auto">
          <a:xfrm>
            <a:off x="8163232" y="388927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7" name="Inhaltsplatzhalter 6">
            <a:extLst>
              <a:ext uri="{FF2B5EF4-FFF2-40B4-BE49-F238E27FC236}">
                <a16:creationId xmlns:a16="http://schemas.microsoft.com/office/drawing/2014/main" id="{5DC7DE06-82B6-4BC3-8FAA-12B90364564C}"/>
              </a:ext>
            </a:extLst>
          </p:cNvPr>
          <p:cNvSpPr>
            <a:spLocks noGrp="1"/>
          </p:cNvSpPr>
          <p:nvPr>
            <p:ph sz="half" idx="1"/>
          </p:nvPr>
        </p:nvSpPr>
        <p:spPr/>
        <p:txBody>
          <a:bodyPr/>
          <a:lstStyle/>
          <a:p>
            <a:endParaRPr lang="de-DE"/>
          </a:p>
        </p:txBody>
      </p:sp>
      <p:pic>
        <p:nvPicPr>
          <p:cNvPr id="15" name="Picture 806">
            <a:extLst>
              <a:ext uri="{FF2B5EF4-FFF2-40B4-BE49-F238E27FC236}">
                <a16:creationId xmlns:a16="http://schemas.microsoft.com/office/drawing/2014/main" id="{78D2A11A-3116-421C-9A4D-95678609F21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4073" y="1393723"/>
            <a:ext cx="2909570" cy="3879850"/>
          </a:xfrm>
          <a:prstGeom prst="rect">
            <a:avLst/>
          </a:prstGeom>
        </p:spPr>
      </p:pic>
      <p:pic>
        <p:nvPicPr>
          <p:cNvPr id="17" name="Picture 815">
            <a:extLst>
              <a:ext uri="{FF2B5EF4-FFF2-40B4-BE49-F238E27FC236}">
                <a16:creationId xmlns:a16="http://schemas.microsoft.com/office/drawing/2014/main" id="{10A27DB0-0132-457C-879B-25EF8FF8FE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0009" y="1393723"/>
            <a:ext cx="4492670" cy="3370003"/>
          </a:xfrm>
          <a:prstGeom prst="rect">
            <a:avLst/>
          </a:prstGeom>
        </p:spPr>
      </p:pic>
      <p:pic>
        <p:nvPicPr>
          <p:cNvPr id="26" name="Picture 838">
            <a:extLst>
              <a:ext uri="{FF2B5EF4-FFF2-40B4-BE49-F238E27FC236}">
                <a16:creationId xmlns:a16="http://schemas.microsoft.com/office/drawing/2014/main" id="{A0B330FB-8460-4C56-A739-655C4BA9370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59045" y="816469"/>
            <a:ext cx="4246755" cy="3184825"/>
          </a:xfrm>
          <a:prstGeom prst="rect">
            <a:avLst/>
          </a:prstGeom>
        </p:spPr>
      </p:pic>
      <p:pic>
        <p:nvPicPr>
          <p:cNvPr id="27" name="Picture 833">
            <a:extLst>
              <a:ext uri="{FF2B5EF4-FFF2-40B4-BE49-F238E27FC236}">
                <a16:creationId xmlns:a16="http://schemas.microsoft.com/office/drawing/2014/main" id="{5140CB0A-B07A-44DB-B151-CBA4D100AF9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59045" y="3626433"/>
            <a:ext cx="4246755" cy="3185287"/>
          </a:xfrm>
          <a:prstGeom prst="rect">
            <a:avLst/>
          </a:prstGeom>
        </p:spPr>
      </p:pic>
    </p:spTree>
    <p:extLst>
      <p:ext uri="{BB962C8B-B14F-4D97-AF65-F5344CB8AC3E}">
        <p14:creationId xmlns:p14="http://schemas.microsoft.com/office/powerpoint/2010/main" val="542444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8CA06CD6-90CA-4C45-856C-6771339E1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48718E0-06C1-46B4-AB53-E72F7F705D78}"/>
              </a:ext>
            </a:extLst>
          </p:cNvPr>
          <p:cNvSpPr>
            <a:spLocks noGrp="1"/>
          </p:cNvSpPr>
          <p:nvPr>
            <p:ph type="title"/>
          </p:nvPr>
        </p:nvSpPr>
        <p:spPr>
          <a:xfrm>
            <a:off x="838199" y="963506"/>
            <a:ext cx="3667431" cy="5378299"/>
          </a:xfrm>
        </p:spPr>
        <p:txBody>
          <a:bodyPr vert="horz" wrap="square" lIns="91440" tIns="45720" rIns="91440" bIns="45720" rtlCol="0" anchor="t">
            <a:normAutofit/>
          </a:bodyPr>
          <a:lstStyle/>
          <a:p>
            <a:pPr>
              <a:lnSpc>
                <a:spcPct val="100000"/>
              </a:lnSpc>
              <a:spcBef>
                <a:spcPts val="600"/>
              </a:spcBef>
              <a:spcAft>
                <a:spcPts val="600"/>
              </a:spcAft>
            </a:pPr>
            <a:r>
              <a:rPr lang="en-US" sz="3600" kern="1200" dirty="0" err="1">
                <a:latin typeface="+mj-lt"/>
                <a:ea typeface="+mj-ea"/>
                <a:cs typeface="+mj-cs"/>
              </a:rPr>
              <a:t>Workshopfahrplan</a:t>
            </a:r>
            <a:br>
              <a:rPr lang="en-US" sz="2400" dirty="0">
                <a:solidFill>
                  <a:schemeClr val="accent1"/>
                </a:solidFill>
              </a:rPr>
            </a:br>
            <a:br>
              <a:rPr lang="en-US" sz="2400" kern="1200" dirty="0">
                <a:solidFill>
                  <a:schemeClr val="accent1"/>
                </a:solidFill>
                <a:latin typeface="+mj-lt"/>
                <a:ea typeface="+mj-ea"/>
                <a:cs typeface="+mj-cs"/>
              </a:rPr>
            </a:br>
            <a:r>
              <a:rPr lang="en-US" sz="2000" b="1" dirty="0"/>
              <a:t>1. </a:t>
            </a:r>
            <a:r>
              <a:rPr lang="en-US" sz="2000" b="1" dirty="0" err="1"/>
              <a:t>Einleitung</a:t>
            </a:r>
            <a:r>
              <a:rPr lang="en-US" sz="2000" b="1" dirty="0"/>
              <a:t>: Was </a:t>
            </a:r>
            <a:r>
              <a:rPr lang="en-US" sz="2000" b="1" dirty="0" err="1"/>
              <a:t>sind</a:t>
            </a:r>
            <a:r>
              <a:rPr lang="en-US" sz="2000" b="1" dirty="0"/>
              <a:t> </a:t>
            </a:r>
            <a:r>
              <a:rPr lang="en-US" sz="2000" b="1" dirty="0" err="1"/>
              <a:t>nationale</a:t>
            </a:r>
            <a:r>
              <a:rPr lang="en-US" sz="2000" b="1" dirty="0"/>
              <a:t> Stereotype?</a:t>
            </a:r>
            <a:br>
              <a:rPr lang="en-US" sz="2000" b="1" dirty="0"/>
            </a:br>
            <a:br>
              <a:rPr lang="en-US" sz="2000" b="1" dirty="0"/>
            </a:br>
            <a:r>
              <a:rPr lang="en-US" sz="2000" b="1" dirty="0"/>
              <a:t>2. </a:t>
            </a:r>
            <a:r>
              <a:rPr lang="en-US" sz="2000" b="1" dirty="0" err="1"/>
              <a:t>Möglichkeiten</a:t>
            </a:r>
            <a:r>
              <a:rPr lang="en-US" sz="2000" b="1" dirty="0"/>
              <a:t> des </a:t>
            </a:r>
            <a:r>
              <a:rPr lang="en-US" sz="2000" b="1" dirty="0" err="1"/>
              <a:t>Umgangs</a:t>
            </a:r>
            <a:r>
              <a:rPr lang="en-US" sz="2000" b="1" dirty="0"/>
              <a:t> </a:t>
            </a:r>
            <a:r>
              <a:rPr lang="en-US" sz="2000" b="1" dirty="0" err="1"/>
              <a:t>mit</a:t>
            </a:r>
            <a:r>
              <a:rPr lang="en-US" sz="2000" b="1" dirty="0"/>
              <a:t> </a:t>
            </a:r>
            <a:r>
              <a:rPr lang="en-US" sz="2000" b="1" dirty="0" err="1"/>
              <a:t>Stereotypen</a:t>
            </a:r>
            <a:r>
              <a:rPr lang="en-US" sz="2000" b="1" dirty="0"/>
              <a:t> </a:t>
            </a:r>
            <a:r>
              <a:rPr lang="en-US" sz="2000" b="1" dirty="0" err="1"/>
              <a:t>im</a:t>
            </a:r>
            <a:r>
              <a:rPr lang="en-US" sz="2000" b="1" dirty="0"/>
              <a:t> </a:t>
            </a:r>
            <a:r>
              <a:rPr lang="en-US" sz="2000" b="1" dirty="0" err="1"/>
              <a:t>Sprachunterricht</a:t>
            </a:r>
            <a:r>
              <a:rPr lang="en-US" sz="2000" b="1" dirty="0"/>
              <a:t>:</a:t>
            </a:r>
            <a:br>
              <a:rPr lang="en-US" sz="2000" b="1" dirty="0"/>
            </a:br>
            <a:br>
              <a:rPr lang="en-US" sz="2000" b="1" dirty="0"/>
            </a:br>
            <a:r>
              <a:rPr lang="en-US" sz="2000" b="1" dirty="0"/>
              <a:t>- </a:t>
            </a:r>
            <a:r>
              <a:rPr lang="en-US" sz="2000" b="1" dirty="0" err="1"/>
              <a:t>Lehrpläne</a:t>
            </a:r>
            <a:r>
              <a:rPr lang="en-US" sz="2000" b="1" dirty="0"/>
              <a:t>, </a:t>
            </a:r>
            <a:r>
              <a:rPr lang="en-US" sz="2000" b="1" dirty="0" err="1"/>
              <a:t>Fachanforderungen</a:t>
            </a:r>
            <a:r>
              <a:rPr lang="en-US" sz="2000" b="1" dirty="0"/>
              <a:t>, </a:t>
            </a:r>
            <a:r>
              <a:rPr lang="en-US" sz="2000" b="1" dirty="0" err="1"/>
              <a:t>Lernziele</a:t>
            </a:r>
            <a:br>
              <a:rPr lang="en-US" sz="2000" b="1" dirty="0"/>
            </a:br>
            <a:r>
              <a:rPr lang="en-US" sz="2000" b="1" dirty="0"/>
              <a:t>- Die </a:t>
            </a:r>
            <a:r>
              <a:rPr lang="en-US" sz="2000" b="1" dirty="0" err="1"/>
              <a:t>Materialien</a:t>
            </a:r>
            <a:r>
              <a:rPr lang="en-US" sz="2000" b="1" dirty="0"/>
              <a:t> </a:t>
            </a:r>
            <a:r>
              <a:rPr lang="en-US" sz="2000" b="1" dirty="0" err="1"/>
              <a:t>aus</a:t>
            </a:r>
            <a:r>
              <a:rPr lang="en-US" sz="2000" b="1" dirty="0"/>
              <a:t> dem </a:t>
            </a:r>
            <a:r>
              <a:rPr lang="en-US" sz="2000" b="1" dirty="0" err="1"/>
              <a:t>SMiK-Projekt</a:t>
            </a:r>
            <a:br>
              <a:rPr lang="en-US" sz="2000" b="1" dirty="0"/>
            </a:br>
            <a:br>
              <a:rPr lang="en-US" sz="2000" b="1" dirty="0"/>
            </a:br>
            <a:r>
              <a:rPr lang="en-US" sz="2000" b="1" dirty="0"/>
              <a:t>3. Hands-on in Gruppen</a:t>
            </a:r>
            <a:br>
              <a:rPr lang="en-US" sz="2000" b="1" dirty="0"/>
            </a:br>
            <a:br>
              <a:rPr lang="en-US" sz="2000" b="1" dirty="0"/>
            </a:br>
            <a:r>
              <a:rPr lang="en-US" sz="2000" b="1" dirty="0"/>
              <a:t>4. </a:t>
            </a:r>
            <a:r>
              <a:rPr lang="en-US" sz="2000" b="1" dirty="0" err="1"/>
              <a:t>Zusammenfassung</a:t>
            </a:r>
            <a:endParaRPr lang="en-US" sz="2000" b="1" kern="1200" dirty="0">
              <a:solidFill>
                <a:schemeClr val="accent1"/>
              </a:solidFill>
              <a:latin typeface="+mj-lt"/>
              <a:ea typeface="+mj-ea"/>
              <a:cs typeface="+mj-cs"/>
            </a:endParaRPr>
          </a:p>
        </p:txBody>
      </p:sp>
      <p:cxnSp>
        <p:nvCxnSpPr>
          <p:cNvPr id="56" name="Straight Connector 55">
            <a:extLst>
              <a:ext uri="{FF2B5EF4-FFF2-40B4-BE49-F238E27FC236}">
                <a16:creationId xmlns:a16="http://schemas.microsoft.com/office/drawing/2014/main" id="{5021601D-2758-4B15-A31C-FDA184C51B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Inhaltsplatzhalter 2">
            <a:extLst>
              <a:ext uri="{FF2B5EF4-FFF2-40B4-BE49-F238E27FC236}">
                <a16:creationId xmlns:a16="http://schemas.microsoft.com/office/drawing/2014/main" id="{8EE2179A-F3E5-4302-AE63-49F81309FAE9}"/>
              </a:ext>
            </a:extLst>
          </p:cNvPr>
          <p:cNvSpPr>
            <a:spLocks noGrp="1"/>
          </p:cNvSpPr>
          <p:nvPr>
            <p:ph idx="1"/>
          </p:nvPr>
        </p:nvSpPr>
        <p:spPr>
          <a:xfrm>
            <a:off x="4976030" y="963506"/>
            <a:ext cx="6250940" cy="5275063"/>
          </a:xfrm>
        </p:spPr>
        <p:txBody>
          <a:bodyPr vert="horz" lIns="91440" tIns="45720" rIns="91440" bIns="45720" rtlCol="0" anchor="t">
            <a:normAutofit/>
          </a:bodyPr>
          <a:lstStyle/>
          <a:p>
            <a:pPr marL="0" indent="0">
              <a:buNone/>
            </a:pPr>
            <a:r>
              <a:rPr lang="en-US" sz="3600" dirty="0" err="1">
                <a:latin typeface="+mj-lt"/>
              </a:rPr>
              <a:t>Workshopbeschreibung</a:t>
            </a:r>
            <a:endParaRPr lang="en-US" sz="3600" dirty="0">
              <a:latin typeface="+mj-lt"/>
            </a:endParaRPr>
          </a:p>
          <a:p>
            <a:pPr marL="0" indent="0">
              <a:buNone/>
            </a:pPr>
            <a:endParaRPr lang="en-US" sz="1800" dirty="0"/>
          </a:p>
          <a:p>
            <a:pPr marL="0" indent="0">
              <a:buNone/>
            </a:pPr>
            <a:r>
              <a:rPr lang="en-US" sz="1800" dirty="0"/>
              <a:t>“Stereotype </a:t>
            </a:r>
            <a:r>
              <a:rPr lang="en-US" sz="1800" dirty="0" err="1"/>
              <a:t>sind</a:t>
            </a:r>
            <a:r>
              <a:rPr lang="en-US" sz="1800" dirty="0"/>
              <a:t> – positive und negative – </a:t>
            </a:r>
            <a:r>
              <a:rPr lang="en-US" sz="1800" dirty="0" err="1"/>
              <a:t>Generalisierungen</a:t>
            </a:r>
            <a:r>
              <a:rPr lang="en-US" sz="1800" dirty="0"/>
              <a:t>, die </a:t>
            </a:r>
            <a:r>
              <a:rPr lang="en-US" sz="1800" dirty="0" err="1"/>
              <a:t>unser</a:t>
            </a:r>
            <a:r>
              <a:rPr lang="en-US" sz="1800" dirty="0"/>
              <a:t> </a:t>
            </a:r>
            <a:r>
              <a:rPr lang="en-US" sz="1800" dirty="0" err="1"/>
              <a:t>alltägliches</a:t>
            </a:r>
            <a:r>
              <a:rPr lang="en-US" sz="1800" dirty="0"/>
              <a:t> </a:t>
            </a:r>
            <a:r>
              <a:rPr lang="en-US" sz="1800" dirty="0" err="1"/>
              <a:t>Denken</a:t>
            </a:r>
            <a:r>
              <a:rPr lang="en-US" sz="1800" dirty="0"/>
              <a:t> und </a:t>
            </a:r>
            <a:r>
              <a:rPr lang="en-US" sz="1800" dirty="0" err="1"/>
              <a:t>Handeln</a:t>
            </a:r>
            <a:r>
              <a:rPr lang="en-US" sz="1800" dirty="0"/>
              <a:t> </a:t>
            </a:r>
            <a:r>
              <a:rPr lang="en-US" sz="1800" dirty="0" err="1"/>
              <a:t>prägen</a:t>
            </a:r>
            <a:r>
              <a:rPr lang="en-US" sz="1800" dirty="0"/>
              <a:t>. </a:t>
            </a:r>
          </a:p>
          <a:p>
            <a:pPr marL="0" indent="0">
              <a:buNone/>
            </a:pPr>
            <a:r>
              <a:rPr lang="en-US" sz="1800" dirty="0"/>
              <a:t>In </a:t>
            </a:r>
            <a:r>
              <a:rPr lang="en-US" sz="1800" dirty="0" err="1"/>
              <a:t>diesem</a:t>
            </a:r>
            <a:r>
              <a:rPr lang="en-US" sz="1800" dirty="0"/>
              <a:t> Workshop </a:t>
            </a:r>
            <a:r>
              <a:rPr lang="en-US" sz="1800" dirty="0" err="1"/>
              <a:t>beschäftigen</a:t>
            </a:r>
            <a:r>
              <a:rPr lang="en-US" sz="1800" dirty="0"/>
              <a:t> </a:t>
            </a:r>
            <a:r>
              <a:rPr lang="en-US" sz="1800" dirty="0" err="1"/>
              <a:t>wir</a:t>
            </a:r>
            <a:r>
              <a:rPr lang="en-US" sz="1800" dirty="0"/>
              <a:t> </a:t>
            </a:r>
            <a:r>
              <a:rPr lang="en-US" sz="1800" dirty="0" err="1"/>
              <a:t>uns</a:t>
            </a:r>
            <a:r>
              <a:rPr lang="en-US" sz="1800" dirty="0"/>
              <a:t> </a:t>
            </a:r>
            <a:r>
              <a:rPr lang="en-US" sz="1800" dirty="0" err="1"/>
              <a:t>mit</a:t>
            </a:r>
            <a:r>
              <a:rPr lang="en-US" sz="1800" dirty="0"/>
              <a:t> </a:t>
            </a:r>
            <a:r>
              <a:rPr lang="en-US" sz="1800" dirty="0" err="1"/>
              <a:t>nationalen</a:t>
            </a:r>
            <a:r>
              <a:rPr lang="en-US" sz="1800" dirty="0"/>
              <a:t> </a:t>
            </a:r>
            <a:r>
              <a:rPr lang="en-US" sz="1800" dirty="0" err="1"/>
              <a:t>Stereotypen</a:t>
            </a:r>
            <a:r>
              <a:rPr lang="en-US" sz="1800" dirty="0"/>
              <a:t>. </a:t>
            </a:r>
            <a:r>
              <a:rPr lang="en-US" sz="1800" dirty="0" err="1"/>
              <a:t>Einleitend</a:t>
            </a:r>
            <a:r>
              <a:rPr lang="en-US" sz="1800" dirty="0"/>
              <a:t> </a:t>
            </a:r>
            <a:r>
              <a:rPr lang="en-US" sz="1800" dirty="0" err="1"/>
              <a:t>schauen</a:t>
            </a:r>
            <a:r>
              <a:rPr lang="en-US" sz="1800" dirty="0"/>
              <a:t> </a:t>
            </a:r>
            <a:r>
              <a:rPr lang="en-US" sz="1800" dirty="0" err="1"/>
              <a:t>wir</a:t>
            </a:r>
            <a:r>
              <a:rPr lang="en-US" sz="1800" dirty="0"/>
              <a:t> </a:t>
            </a:r>
            <a:r>
              <a:rPr lang="en-US" sz="1800" dirty="0" err="1"/>
              <a:t>uns</a:t>
            </a:r>
            <a:r>
              <a:rPr lang="en-US" sz="1800" dirty="0"/>
              <a:t> </a:t>
            </a:r>
            <a:r>
              <a:rPr lang="en-US" sz="1800" dirty="0" err="1"/>
              <a:t>genauer</a:t>
            </a:r>
            <a:r>
              <a:rPr lang="en-US" sz="1800" dirty="0"/>
              <a:t> an, was Stereotype für </a:t>
            </a:r>
            <a:r>
              <a:rPr lang="en-US" sz="1800" dirty="0" err="1"/>
              <a:t>ein</a:t>
            </a:r>
            <a:r>
              <a:rPr lang="en-US" sz="1800" dirty="0"/>
              <a:t> </a:t>
            </a:r>
            <a:r>
              <a:rPr lang="en-US" sz="1800" dirty="0" err="1"/>
              <a:t>Phänomen</a:t>
            </a:r>
            <a:r>
              <a:rPr lang="en-US" sz="1800" dirty="0"/>
              <a:t> </a:t>
            </a:r>
            <a:r>
              <a:rPr lang="en-US" sz="1800" dirty="0" err="1"/>
              <a:t>sind</a:t>
            </a:r>
            <a:r>
              <a:rPr lang="en-US" sz="1800" dirty="0"/>
              <a:t>, und </a:t>
            </a:r>
            <a:r>
              <a:rPr lang="en-US" sz="1800" dirty="0" err="1"/>
              <a:t>dann</a:t>
            </a:r>
            <a:r>
              <a:rPr lang="en-US" sz="1800" dirty="0"/>
              <a:t> </a:t>
            </a:r>
            <a:r>
              <a:rPr lang="en-US" sz="1800" dirty="0" err="1"/>
              <a:t>diskutieren</a:t>
            </a:r>
            <a:r>
              <a:rPr lang="en-US" sz="1800" dirty="0"/>
              <a:t> </a:t>
            </a:r>
            <a:r>
              <a:rPr lang="en-US" sz="1800" dirty="0" err="1"/>
              <a:t>wir</a:t>
            </a:r>
            <a:r>
              <a:rPr lang="en-US" sz="1800" dirty="0"/>
              <a:t> </a:t>
            </a:r>
            <a:r>
              <a:rPr lang="en-US" sz="1800" dirty="0" err="1"/>
              <a:t>Möglichkeiten</a:t>
            </a:r>
            <a:r>
              <a:rPr lang="en-US" sz="1800" dirty="0"/>
              <a:t> des </a:t>
            </a:r>
            <a:r>
              <a:rPr lang="en-US" sz="1800" dirty="0" err="1"/>
              <a:t>Umgangs</a:t>
            </a:r>
            <a:r>
              <a:rPr lang="en-US" sz="1800" dirty="0"/>
              <a:t> </a:t>
            </a:r>
            <a:r>
              <a:rPr lang="en-US" sz="1800" dirty="0" err="1"/>
              <a:t>mit</a:t>
            </a:r>
            <a:r>
              <a:rPr lang="en-US" sz="1800" dirty="0"/>
              <a:t> </a:t>
            </a:r>
            <a:r>
              <a:rPr lang="en-US" sz="1800" dirty="0" err="1"/>
              <a:t>Stereotypen</a:t>
            </a:r>
            <a:r>
              <a:rPr lang="en-US" sz="1800" dirty="0"/>
              <a:t> </a:t>
            </a:r>
            <a:r>
              <a:rPr lang="en-US" sz="1800" dirty="0" err="1"/>
              <a:t>im</a:t>
            </a:r>
            <a:r>
              <a:rPr lang="en-US" sz="1800" dirty="0"/>
              <a:t> </a:t>
            </a:r>
            <a:r>
              <a:rPr lang="en-US" sz="1800" dirty="0" err="1"/>
              <a:t>Sprachunterricht</a:t>
            </a:r>
            <a:r>
              <a:rPr lang="en-US" sz="1800" dirty="0"/>
              <a:t>. </a:t>
            </a:r>
          </a:p>
          <a:p>
            <a:pPr marL="0" indent="0">
              <a:buNone/>
            </a:pPr>
            <a:r>
              <a:rPr lang="en-US" sz="1800" dirty="0" err="1"/>
              <a:t>Wir</a:t>
            </a:r>
            <a:r>
              <a:rPr lang="en-US" sz="1800" dirty="0"/>
              <a:t> </a:t>
            </a:r>
            <a:r>
              <a:rPr lang="en-US" sz="1800" dirty="0" err="1"/>
              <a:t>werden</a:t>
            </a:r>
            <a:r>
              <a:rPr lang="en-US" sz="1800" dirty="0"/>
              <a:t> </a:t>
            </a:r>
            <a:r>
              <a:rPr lang="en-US" sz="1800" dirty="0" err="1"/>
              <a:t>dabei</a:t>
            </a:r>
            <a:r>
              <a:rPr lang="en-US" sz="1800" dirty="0"/>
              <a:t> </a:t>
            </a:r>
            <a:r>
              <a:rPr lang="en-US" sz="1800" dirty="0" err="1"/>
              <a:t>mit</a:t>
            </a:r>
            <a:r>
              <a:rPr lang="en-US" sz="1800" dirty="0"/>
              <a:t> </a:t>
            </a:r>
            <a:r>
              <a:rPr lang="en-US" sz="1800" dirty="0" err="1"/>
              <a:t>einem</a:t>
            </a:r>
            <a:r>
              <a:rPr lang="en-US" sz="1800" dirty="0"/>
              <a:t> </a:t>
            </a:r>
            <a:r>
              <a:rPr lang="en-US" sz="1800" dirty="0" err="1"/>
              <a:t>didaktisch-methodischen</a:t>
            </a:r>
            <a:r>
              <a:rPr lang="en-US" sz="1800" dirty="0"/>
              <a:t> </a:t>
            </a:r>
            <a:r>
              <a:rPr lang="en-US" sz="1800" dirty="0" err="1"/>
              <a:t>Dreischritt</a:t>
            </a:r>
            <a:r>
              <a:rPr lang="en-US" sz="1800" dirty="0"/>
              <a:t> und den </a:t>
            </a:r>
            <a:r>
              <a:rPr lang="en-US" sz="1800" dirty="0" err="1"/>
              <a:t>Unterrichtsmaterialien</a:t>
            </a:r>
            <a:r>
              <a:rPr lang="en-US" sz="1800" dirty="0"/>
              <a:t> „</a:t>
            </a:r>
            <a:r>
              <a:rPr lang="en-US" sz="1800" dirty="0" err="1"/>
              <a:t>Typisch</a:t>
            </a:r>
            <a:r>
              <a:rPr lang="en-US" sz="1800" dirty="0"/>
              <a:t> </a:t>
            </a:r>
            <a:r>
              <a:rPr lang="en-US" sz="1800" dirty="0" err="1"/>
              <a:t>deutsch</a:t>
            </a:r>
            <a:r>
              <a:rPr lang="en-US" sz="1800" dirty="0"/>
              <a:t> – </a:t>
            </a:r>
            <a:r>
              <a:rPr lang="en-US" sz="1800" dirty="0" err="1"/>
              <a:t>typisch</a:t>
            </a:r>
            <a:r>
              <a:rPr lang="en-US" sz="1800" dirty="0"/>
              <a:t> </a:t>
            </a:r>
            <a:r>
              <a:rPr lang="en-US" sz="1800" dirty="0" err="1"/>
              <a:t>dänisch</a:t>
            </a:r>
            <a:r>
              <a:rPr lang="en-US" sz="1800" dirty="0"/>
              <a:t>?“ – „</a:t>
            </a:r>
            <a:r>
              <a:rPr lang="en-US" sz="1800" dirty="0" err="1"/>
              <a:t>Typisk</a:t>
            </a:r>
            <a:r>
              <a:rPr lang="en-US" sz="1800" dirty="0"/>
              <a:t> </a:t>
            </a:r>
            <a:r>
              <a:rPr lang="en-US" sz="1800" dirty="0" err="1"/>
              <a:t>dansk</a:t>
            </a:r>
            <a:r>
              <a:rPr lang="en-US" sz="1800" dirty="0"/>
              <a:t> – </a:t>
            </a:r>
            <a:r>
              <a:rPr lang="en-US" sz="1800" dirty="0" err="1"/>
              <a:t>typisk</a:t>
            </a:r>
            <a:r>
              <a:rPr lang="en-US" sz="1800" dirty="0"/>
              <a:t> </a:t>
            </a:r>
            <a:r>
              <a:rPr lang="en-US" sz="1800" dirty="0" err="1"/>
              <a:t>tysk</a:t>
            </a:r>
            <a:r>
              <a:rPr lang="en-US" sz="1800" dirty="0"/>
              <a:t>?“ </a:t>
            </a:r>
            <a:r>
              <a:rPr lang="en-US" sz="1800" dirty="0" err="1"/>
              <a:t>aus</a:t>
            </a:r>
            <a:r>
              <a:rPr lang="en-US" sz="1800" dirty="0"/>
              <a:t> dem Interreg 4A-Projekt </a:t>
            </a:r>
            <a:r>
              <a:rPr lang="en-US" sz="1800" dirty="0" err="1"/>
              <a:t>SMiK</a:t>
            </a:r>
            <a:r>
              <a:rPr lang="en-US" sz="1800" dirty="0"/>
              <a:t> </a:t>
            </a:r>
            <a:r>
              <a:rPr lang="en-US" sz="1800" dirty="0" err="1"/>
              <a:t>arbeiten</a:t>
            </a:r>
            <a:r>
              <a:rPr lang="en-US" sz="1800" dirty="0"/>
              <a:t>.”</a:t>
            </a:r>
          </a:p>
          <a:p>
            <a:r>
              <a:rPr lang="en-US" sz="1800" dirty="0"/>
              <a:t>www.stereotypenprojekt.eu</a:t>
            </a:r>
          </a:p>
        </p:txBody>
      </p:sp>
    </p:spTree>
    <p:extLst>
      <p:ext uri="{BB962C8B-B14F-4D97-AF65-F5344CB8AC3E}">
        <p14:creationId xmlns:p14="http://schemas.microsoft.com/office/powerpoint/2010/main" val="10213804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70896" y="339622"/>
            <a:ext cx="5393930" cy="6178755"/>
          </a:xfrm>
        </p:spPr>
        <p:txBody>
          <a:bodyPr>
            <a:noAutofit/>
          </a:bodyPr>
          <a:lstStyle/>
          <a:p>
            <a:pPr marL="0" indent="0">
              <a:buNone/>
            </a:pPr>
            <a:r>
              <a:rPr lang="de-DE" sz="2400" b="1" dirty="0"/>
              <a:t>Bewusstmachung von Stereotypen: „Baue dein Stereotyp“ </a:t>
            </a:r>
          </a:p>
          <a:p>
            <a:pPr marL="0" indent="0">
              <a:buNone/>
            </a:pPr>
            <a:r>
              <a:rPr lang="de-DE" sz="2000" b="1" dirty="0"/>
              <a:t>Variante b: Deutsche und dänische Stereotype in der Werbung</a:t>
            </a:r>
            <a:r>
              <a:rPr lang="de-DE" sz="2000" dirty="0"/>
              <a:t>. Erstellung einer Werbekampagne mit Sprache, Zeichnungen und anderen Illustrationsmöglichkeiten. </a:t>
            </a:r>
          </a:p>
          <a:p>
            <a:r>
              <a:rPr lang="de-DE" sz="2000" dirty="0"/>
              <a:t>Übungsvarianten mit Auto- und Heterostereotypen für deutsche und dänische Lernende.</a:t>
            </a:r>
          </a:p>
          <a:p>
            <a:pPr marL="0" indent="0">
              <a:buNone/>
            </a:pPr>
            <a:r>
              <a:rPr lang="de-DE" sz="2000" b="1" dirty="0"/>
              <a:t>Ergebnis</a:t>
            </a:r>
            <a:r>
              <a:rPr lang="de-DE" sz="2000" dirty="0"/>
              <a:t>: eine 4-6 Minuten lange Präsentation, Plakate oder </a:t>
            </a:r>
            <a:r>
              <a:rPr lang="de-DE" sz="2000" dirty="0" err="1"/>
              <a:t>Posterausstellung</a:t>
            </a:r>
            <a:endParaRPr lang="de-DE" sz="2000" dirty="0"/>
          </a:p>
          <a:p>
            <a:pPr marL="0" indent="0">
              <a:buNone/>
            </a:pPr>
            <a:endParaRPr lang="de-DE" sz="2000" dirty="0"/>
          </a:p>
        </p:txBody>
      </p:sp>
      <p:pic>
        <p:nvPicPr>
          <p:cNvPr id="5" name="Picture 4"/>
          <p:cNvPicPr>
            <a:picLocks noChangeAspect="1"/>
          </p:cNvPicPr>
          <p:nvPr/>
        </p:nvPicPr>
        <p:blipFill>
          <a:blip r:embed="rId3"/>
          <a:stretch>
            <a:fillRect/>
          </a:stretch>
        </p:blipFill>
        <p:spPr>
          <a:xfrm>
            <a:off x="7034981" y="159124"/>
            <a:ext cx="4908051" cy="6638021"/>
          </a:xfrm>
          <a:prstGeom prst="rect">
            <a:avLst/>
          </a:prstGeom>
        </p:spPr>
      </p:pic>
    </p:spTree>
    <p:extLst>
      <p:ext uri="{BB962C8B-B14F-4D97-AF65-F5344CB8AC3E}">
        <p14:creationId xmlns:p14="http://schemas.microsoft.com/office/powerpoint/2010/main" val="34359308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7" descr="Screen Clipping"/>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rot="5400000">
            <a:off x="8671602" y="565669"/>
            <a:ext cx="3681314" cy="2774461"/>
          </a:xfrm>
          <a:prstGeom prst="rect">
            <a:avLst/>
          </a:prstGeom>
          <a:ln>
            <a:solidFill>
              <a:schemeClr val="tx1"/>
            </a:solidFill>
          </a:ln>
        </p:spPr>
      </p:pic>
      <p:pic>
        <p:nvPicPr>
          <p:cNvPr id="6" name="Billede 32"/>
          <p:cNvPicPr>
            <a:picLocks noGrp="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063180" y="3964396"/>
            <a:ext cx="3738717" cy="2798160"/>
          </a:xfrm>
          <a:prstGeom prst="rect">
            <a:avLst/>
          </a:prstGeom>
          <a:noFill/>
          <a:ln>
            <a:solidFill>
              <a:schemeClr val="tx1"/>
            </a:solidFill>
          </a:ln>
        </p:spPr>
      </p:pic>
      <p:pic>
        <p:nvPicPr>
          <p:cNvPr id="7" name="Picture 112" descr="Screen Clipp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84139" y="3964396"/>
            <a:ext cx="3915351" cy="2798161"/>
          </a:xfrm>
          <a:prstGeom prst="rect">
            <a:avLst/>
          </a:prstGeom>
          <a:ln>
            <a:solidFill>
              <a:schemeClr val="tx1"/>
            </a:solidFill>
          </a:ln>
        </p:spPr>
      </p:pic>
      <p:pic>
        <p:nvPicPr>
          <p:cNvPr id="8" name="Picture 10" descr="Screen Clippi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725" y="3958486"/>
            <a:ext cx="3738717" cy="2801985"/>
          </a:xfrm>
          <a:prstGeom prst="rect">
            <a:avLst/>
          </a:prstGeom>
        </p:spPr>
      </p:pic>
      <p:sp>
        <p:nvSpPr>
          <p:cNvPr id="9" name="Content Placeholder 2"/>
          <p:cNvSpPr txBox="1">
            <a:spLocks/>
          </p:cNvSpPr>
          <p:nvPr/>
        </p:nvSpPr>
        <p:spPr>
          <a:xfrm>
            <a:off x="292510" y="418526"/>
            <a:ext cx="8327922" cy="31063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r>
              <a:rPr lang="de-DE" sz="2400" b="1" dirty="0"/>
              <a:t>„Baue dein Stereotyp“ – Stereotype in der Werbung </a:t>
            </a:r>
          </a:p>
          <a:p>
            <a:pPr lvl="0"/>
            <a:r>
              <a:rPr lang="de-DE" sz="1600" dirty="0"/>
              <a:t>„</a:t>
            </a:r>
            <a:r>
              <a:rPr lang="de-DE" sz="1600" i="1" dirty="0"/>
              <a:t>Eine große deutsche Firma bittet Sie, eine Werbekampagne für den dänischen Markt zu entwickeln. Welche typisch deutschen Eigenschaften würden Sie in einer solchen Kampagne verwenden, um das deutsche Produkt in Dänemark zu verkaufen? (Es darf gerne ein konkretes Produkt angegeben werden!)</a:t>
            </a:r>
            <a:r>
              <a:rPr lang="de-DE" sz="1600" dirty="0"/>
              <a:t>”</a:t>
            </a:r>
            <a:endParaRPr lang="da-DK" sz="1600" dirty="0"/>
          </a:p>
          <a:p>
            <a:pPr lvl="0"/>
            <a:r>
              <a:rPr lang="de-DE" sz="1600" dirty="0"/>
              <a:t> „</a:t>
            </a:r>
            <a:r>
              <a:rPr lang="de-DE" sz="1600" i="1" dirty="0"/>
              <a:t>Eine große dänische Firma bittet Sie, eine Werbekampagne für den deutschen Markt zu entwickeln. Welche typisch dänischen Eigenschaften würden Sie in einer solchen Kampagne verwenden, um das dänische Produkt in Deutschland zu verkaufen? (Es darf gerne ein konkretes Produkt angegeben werden!)</a:t>
            </a:r>
            <a:r>
              <a:rPr lang="de-DE" sz="1600" dirty="0"/>
              <a:t>“</a:t>
            </a:r>
            <a:endParaRPr lang="da-DK" sz="1600" dirty="0"/>
          </a:p>
          <a:p>
            <a:pPr marL="0" indent="0">
              <a:buNone/>
            </a:pPr>
            <a:endParaRPr lang="de-DE" sz="2400" b="1" dirty="0"/>
          </a:p>
          <a:p>
            <a:pPr marL="57150" indent="0">
              <a:buNone/>
            </a:pPr>
            <a:endParaRPr lang="de-DE" dirty="0"/>
          </a:p>
        </p:txBody>
      </p:sp>
    </p:spTree>
    <p:extLst>
      <p:ext uri="{BB962C8B-B14F-4D97-AF65-F5344CB8AC3E}">
        <p14:creationId xmlns:p14="http://schemas.microsoft.com/office/powerpoint/2010/main" val="38288667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1AA07406-B355-49E1-800D-0D2966832662}"/>
              </a:ext>
            </a:extLst>
          </p:cNvPr>
          <p:cNvSpPr>
            <a:spLocks noGrp="1"/>
          </p:cNvSpPr>
          <p:nvPr>
            <p:ph sz="half" idx="2"/>
          </p:nvPr>
        </p:nvSpPr>
        <p:spPr/>
        <p:txBody>
          <a:bodyPr/>
          <a:lstStyle/>
          <a:p>
            <a:endParaRPr lang="de-DE"/>
          </a:p>
        </p:txBody>
      </p:sp>
      <p:sp>
        <p:nvSpPr>
          <p:cNvPr id="9" name="Titel 1">
            <a:extLst>
              <a:ext uri="{FF2B5EF4-FFF2-40B4-BE49-F238E27FC236}">
                <a16:creationId xmlns:a16="http://schemas.microsoft.com/office/drawing/2014/main" id="{B05D19D5-9D6F-4FB8-99F2-14A7CFE22ACA}"/>
              </a:ext>
            </a:extLst>
          </p:cNvPr>
          <p:cNvSpPr>
            <a:spLocks noGrp="1"/>
          </p:cNvSpPr>
          <p:nvPr>
            <p:ph type="title"/>
          </p:nvPr>
        </p:nvSpPr>
        <p:spPr>
          <a:xfrm>
            <a:off x="100165" y="46280"/>
            <a:ext cx="11396203" cy="681038"/>
          </a:xfrm>
        </p:spPr>
        <p:txBody>
          <a:bodyPr>
            <a:normAutofit fontScale="90000"/>
          </a:bodyPr>
          <a:lstStyle/>
          <a:p>
            <a:r>
              <a:rPr lang="de-DE" sz="2400" dirty="0"/>
              <a:t>„Baue dein Stereotyp“ - Workshop (auf Deutsch) in Dänemark: 140 dänische Teilnehmende, Ergebnis als </a:t>
            </a:r>
            <a:r>
              <a:rPr lang="de-DE" sz="2400" dirty="0" err="1"/>
              <a:t>Posterausstellung</a:t>
            </a:r>
            <a:endParaRPr lang="de-DE" sz="2400" dirty="0"/>
          </a:p>
        </p:txBody>
      </p:sp>
      <p:sp>
        <p:nvSpPr>
          <p:cNvPr id="5" name="Rectangle 3">
            <a:extLst>
              <a:ext uri="{FF2B5EF4-FFF2-40B4-BE49-F238E27FC236}">
                <a16:creationId xmlns:a16="http://schemas.microsoft.com/office/drawing/2014/main" id="{07228174-AE82-4511-942E-4EECD992E89E}"/>
              </a:ext>
            </a:extLst>
          </p:cNvPr>
          <p:cNvSpPr>
            <a:spLocks noChangeArrowheads="1"/>
          </p:cNvSpPr>
          <p:nvPr/>
        </p:nvSpPr>
        <p:spPr bwMode="auto">
          <a:xfrm>
            <a:off x="8163232" y="139372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6" name="Rectangle 4">
            <a:extLst>
              <a:ext uri="{FF2B5EF4-FFF2-40B4-BE49-F238E27FC236}">
                <a16:creationId xmlns:a16="http://schemas.microsoft.com/office/drawing/2014/main" id="{9BB8A11D-C716-4D23-B92C-5A6C9EE3AF70}"/>
              </a:ext>
            </a:extLst>
          </p:cNvPr>
          <p:cNvSpPr>
            <a:spLocks noChangeArrowheads="1"/>
          </p:cNvSpPr>
          <p:nvPr/>
        </p:nvSpPr>
        <p:spPr bwMode="auto">
          <a:xfrm>
            <a:off x="8163232" y="388927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7" name="Inhaltsplatzhalter 6">
            <a:extLst>
              <a:ext uri="{FF2B5EF4-FFF2-40B4-BE49-F238E27FC236}">
                <a16:creationId xmlns:a16="http://schemas.microsoft.com/office/drawing/2014/main" id="{5DC7DE06-82B6-4BC3-8FAA-12B90364564C}"/>
              </a:ext>
            </a:extLst>
          </p:cNvPr>
          <p:cNvSpPr>
            <a:spLocks noGrp="1"/>
          </p:cNvSpPr>
          <p:nvPr>
            <p:ph sz="half" idx="1"/>
          </p:nvPr>
        </p:nvSpPr>
        <p:spPr/>
        <p:txBody>
          <a:bodyPr/>
          <a:lstStyle/>
          <a:p>
            <a:endParaRPr lang="de-DE"/>
          </a:p>
        </p:txBody>
      </p:sp>
      <p:pic>
        <p:nvPicPr>
          <p:cNvPr id="13" name="Picture 716">
            <a:extLst>
              <a:ext uri="{FF2B5EF4-FFF2-40B4-BE49-F238E27FC236}">
                <a16:creationId xmlns:a16="http://schemas.microsoft.com/office/drawing/2014/main" id="{8F4A93C2-7E1B-445C-817C-2F86BD11D61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092" y="1713475"/>
            <a:ext cx="7540191" cy="5007757"/>
          </a:xfrm>
          <a:prstGeom prst="rect">
            <a:avLst/>
          </a:prstGeom>
        </p:spPr>
      </p:pic>
      <p:pic>
        <p:nvPicPr>
          <p:cNvPr id="14" name="Picture 726">
            <a:extLst>
              <a:ext uri="{FF2B5EF4-FFF2-40B4-BE49-F238E27FC236}">
                <a16:creationId xmlns:a16="http://schemas.microsoft.com/office/drawing/2014/main" id="{9708699B-98A7-490A-BF75-8AF231D089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11808" y="428388"/>
            <a:ext cx="4180027" cy="6292844"/>
          </a:xfrm>
          <a:prstGeom prst="rect">
            <a:avLst/>
          </a:prstGeom>
        </p:spPr>
      </p:pic>
    </p:spTree>
    <p:extLst>
      <p:ext uri="{BB962C8B-B14F-4D97-AF65-F5344CB8AC3E}">
        <p14:creationId xmlns:p14="http://schemas.microsoft.com/office/powerpoint/2010/main" val="23001995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1AA07406-B355-49E1-800D-0D2966832662}"/>
              </a:ext>
            </a:extLst>
          </p:cNvPr>
          <p:cNvSpPr>
            <a:spLocks noGrp="1"/>
          </p:cNvSpPr>
          <p:nvPr>
            <p:ph sz="half" idx="2"/>
          </p:nvPr>
        </p:nvSpPr>
        <p:spPr/>
        <p:txBody>
          <a:bodyPr/>
          <a:lstStyle/>
          <a:p>
            <a:endParaRPr lang="de-DE" dirty="0"/>
          </a:p>
        </p:txBody>
      </p:sp>
      <p:sp>
        <p:nvSpPr>
          <p:cNvPr id="9" name="Titel 1">
            <a:extLst>
              <a:ext uri="{FF2B5EF4-FFF2-40B4-BE49-F238E27FC236}">
                <a16:creationId xmlns:a16="http://schemas.microsoft.com/office/drawing/2014/main" id="{B05D19D5-9D6F-4FB8-99F2-14A7CFE22ACA}"/>
              </a:ext>
            </a:extLst>
          </p:cNvPr>
          <p:cNvSpPr>
            <a:spLocks noGrp="1"/>
          </p:cNvSpPr>
          <p:nvPr>
            <p:ph type="title"/>
          </p:nvPr>
        </p:nvSpPr>
        <p:spPr>
          <a:xfrm>
            <a:off x="100166" y="46279"/>
            <a:ext cx="7996700" cy="1081973"/>
          </a:xfrm>
        </p:spPr>
        <p:txBody>
          <a:bodyPr>
            <a:normAutofit/>
          </a:bodyPr>
          <a:lstStyle/>
          <a:p>
            <a:r>
              <a:rPr lang="de-DE" sz="2400" dirty="0"/>
              <a:t>„Baue dein Stereotyp“ - Workshop (auf Deutsch) in Dänemark: 80 dänische Teilnehmende</a:t>
            </a:r>
          </a:p>
        </p:txBody>
      </p:sp>
      <p:sp>
        <p:nvSpPr>
          <p:cNvPr id="5" name="Rectangle 3">
            <a:extLst>
              <a:ext uri="{FF2B5EF4-FFF2-40B4-BE49-F238E27FC236}">
                <a16:creationId xmlns:a16="http://schemas.microsoft.com/office/drawing/2014/main" id="{07228174-AE82-4511-942E-4EECD992E89E}"/>
              </a:ext>
            </a:extLst>
          </p:cNvPr>
          <p:cNvSpPr>
            <a:spLocks noChangeArrowheads="1"/>
          </p:cNvSpPr>
          <p:nvPr/>
        </p:nvSpPr>
        <p:spPr bwMode="auto">
          <a:xfrm>
            <a:off x="8163232" y="139372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6" name="Rectangle 4">
            <a:extLst>
              <a:ext uri="{FF2B5EF4-FFF2-40B4-BE49-F238E27FC236}">
                <a16:creationId xmlns:a16="http://schemas.microsoft.com/office/drawing/2014/main" id="{9BB8A11D-C716-4D23-B92C-5A6C9EE3AF70}"/>
              </a:ext>
            </a:extLst>
          </p:cNvPr>
          <p:cNvSpPr>
            <a:spLocks noChangeArrowheads="1"/>
          </p:cNvSpPr>
          <p:nvPr/>
        </p:nvSpPr>
        <p:spPr bwMode="auto">
          <a:xfrm>
            <a:off x="8163232" y="388927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7" name="Inhaltsplatzhalter 6">
            <a:extLst>
              <a:ext uri="{FF2B5EF4-FFF2-40B4-BE49-F238E27FC236}">
                <a16:creationId xmlns:a16="http://schemas.microsoft.com/office/drawing/2014/main" id="{5DC7DE06-82B6-4BC3-8FAA-12B90364564C}"/>
              </a:ext>
            </a:extLst>
          </p:cNvPr>
          <p:cNvSpPr>
            <a:spLocks noGrp="1"/>
          </p:cNvSpPr>
          <p:nvPr>
            <p:ph sz="half" idx="1"/>
          </p:nvPr>
        </p:nvSpPr>
        <p:spPr/>
        <p:txBody>
          <a:bodyPr/>
          <a:lstStyle/>
          <a:p>
            <a:endParaRPr lang="de-DE"/>
          </a:p>
        </p:txBody>
      </p:sp>
      <p:pic>
        <p:nvPicPr>
          <p:cNvPr id="11" name="Picture 870">
            <a:extLst>
              <a:ext uri="{FF2B5EF4-FFF2-40B4-BE49-F238E27FC236}">
                <a16:creationId xmlns:a16="http://schemas.microsoft.com/office/drawing/2014/main" id="{B62DDA3F-3002-471A-AD1C-FEDE6198C4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9398" y="1073422"/>
            <a:ext cx="2759075" cy="2759075"/>
          </a:xfrm>
          <a:prstGeom prst="rect">
            <a:avLst/>
          </a:prstGeom>
        </p:spPr>
      </p:pic>
      <p:pic>
        <p:nvPicPr>
          <p:cNvPr id="12" name="Picture 871">
            <a:extLst>
              <a:ext uri="{FF2B5EF4-FFF2-40B4-BE49-F238E27FC236}">
                <a16:creationId xmlns:a16="http://schemas.microsoft.com/office/drawing/2014/main" id="{5E94E57A-3AE7-49DD-B2B0-EEB06D5E00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04673" y="1073423"/>
            <a:ext cx="2782570" cy="2782570"/>
          </a:xfrm>
          <a:prstGeom prst="rect">
            <a:avLst/>
          </a:prstGeom>
        </p:spPr>
      </p:pic>
      <p:pic>
        <p:nvPicPr>
          <p:cNvPr id="14" name="Picture 873">
            <a:extLst>
              <a:ext uri="{FF2B5EF4-FFF2-40B4-BE49-F238E27FC236}">
                <a16:creationId xmlns:a16="http://schemas.microsoft.com/office/drawing/2014/main" id="{77FEC201-20A8-4193-8289-8A21B2A06A5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17611" y="1073423"/>
            <a:ext cx="2759075" cy="2759075"/>
          </a:xfrm>
          <a:prstGeom prst="rect">
            <a:avLst/>
          </a:prstGeom>
        </p:spPr>
      </p:pic>
      <p:pic>
        <p:nvPicPr>
          <p:cNvPr id="16" name="Picture 874">
            <a:extLst>
              <a:ext uri="{FF2B5EF4-FFF2-40B4-BE49-F238E27FC236}">
                <a16:creationId xmlns:a16="http://schemas.microsoft.com/office/drawing/2014/main" id="{72DDF7D6-C9DB-4F46-B0E4-21892DE69B5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7647" y="3889273"/>
            <a:ext cx="2822575" cy="2822575"/>
          </a:xfrm>
          <a:prstGeom prst="rect">
            <a:avLst/>
          </a:prstGeom>
        </p:spPr>
      </p:pic>
      <p:pic>
        <p:nvPicPr>
          <p:cNvPr id="18" name="Picture 876">
            <a:extLst>
              <a:ext uri="{FF2B5EF4-FFF2-40B4-BE49-F238E27FC236}">
                <a16:creationId xmlns:a16="http://schemas.microsoft.com/office/drawing/2014/main" id="{F1BAA11B-316C-454A-8DE2-8C31A351798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00863" y="3980859"/>
            <a:ext cx="2782570" cy="2782570"/>
          </a:xfrm>
          <a:prstGeom prst="rect">
            <a:avLst/>
          </a:prstGeom>
        </p:spPr>
      </p:pic>
      <p:pic>
        <p:nvPicPr>
          <p:cNvPr id="19" name="Picture 878">
            <a:extLst>
              <a:ext uri="{FF2B5EF4-FFF2-40B4-BE49-F238E27FC236}">
                <a16:creationId xmlns:a16="http://schemas.microsoft.com/office/drawing/2014/main" id="{AA77B18E-F93E-45CC-A9D7-1FF2F13C96F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48680" y="3946048"/>
            <a:ext cx="2814320" cy="2814320"/>
          </a:xfrm>
          <a:prstGeom prst="rect">
            <a:avLst/>
          </a:prstGeom>
        </p:spPr>
      </p:pic>
      <p:pic>
        <p:nvPicPr>
          <p:cNvPr id="20" name="Picture 880">
            <a:extLst>
              <a:ext uri="{FF2B5EF4-FFF2-40B4-BE49-F238E27FC236}">
                <a16:creationId xmlns:a16="http://schemas.microsoft.com/office/drawing/2014/main" id="{CE44698B-FD73-47AC-AED8-8005DCC7A72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859218" y="3946049"/>
            <a:ext cx="2814320" cy="2814320"/>
          </a:xfrm>
          <a:prstGeom prst="rect">
            <a:avLst/>
          </a:prstGeom>
        </p:spPr>
      </p:pic>
      <p:pic>
        <p:nvPicPr>
          <p:cNvPr id="21" name="Picture 881">
            <a:extLst>
              <a:ext uri="{FF2B5EF4-FFF2-40B4-BE49-F238E27FC236}">
                <a16:creationId xmlns:a16="http://schemas.microsoft.com/office/drawing/2014/main" id="{A5CB1091-DBF5-46C5-A15B-D8A2325858F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980074" y="1074953"/>
            <a:ext cx="2814320" cy="2814320"/>
          </a:xfrm>
          <a:prstGeom prst="rect">
            <a:avLst/>
          </a:prstGeom>
        </p:spPr>
      </p:pic>
    </p:spTree>
    <p:extLst>
      <p:ext uri="{BB962C8B-B14F-4D97-AF65-F5344CB8AC3E}">
        <p14:creationId xmlns:p14="http://schemas.microsoft.com/office/powerpoint/2010/main" val="40251019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546135" y="433990"/>
            <a:ext cx="6784258" cy="4512692"/>
          </a:xfrm>
        </p:spPr>
        <p:txBody>
          <a:bodyPr>
            <a:noAutofit/>
          </a:bodyPr>
          <a:lstStyle/>
          <a:p>
            <a:pPr marL="0" indent="0">
              <a:lnSpc>
                <a:spcPct val="100000"/>
              </a:lnSpc>
              <a:spcBef>
                <a:spcPts val="0"/>
              </a:spcBef>
              <a:spcAft>
                <a:spcPts val="600"/>
              </a:spcAft>
              <a:buNone/>
            </a:pPr>
            <a:r>
              <a:rPr lang="de-DE" sz="2400" b="1" dirty="0">
                <a:solidFill>
                  <a:schemeClr val="tx1">
                    <a:lumMod val="95000"/>
                    <a:lumOff val="5000"/>
                  </a:schemeClr>
                </a:solidFill>
              </a:rPr>
              <a:t>Abschlussvortrag und Diskussion</a:t>
            </a:r>
            <a:endParaRPr lang="de-DE" sz="2400" b="1" dirty="0"/>
          </a:p>
          <a:p>
            <a:pPr marL="0" indent="0">
              <a:lnSpc>
                <a:spcPct val="100000"/>
              </a:lnSpc>
              <a:spcBef>
                <a:spcPts val="0"/>
              </a:spcBef>
              <a:spcAft>
                <a:spcPts val="600"/>
              </a:spcAft>
              <a:buNone/>
            </a:pPr>
            <a:r>
              <a:rPr lang="de-DE" sz="2400" b="1" dirty="0"/>
              <a:t>Sensibilisierung zum Thema Stereotype: </a:t>
            </a:r>
            <a:r>
              <a:rPr lang="de-DE" sz="2400" dirty="0"/>
              <a:t>fachliches Wissen </a:t>
            </a:r>
          </a:p>
          <a:p>
            <a:pPr>
              <a:lnSpc>
                <a:spcPct val="100000"/>
              </a:lnSpc>
              <a:spcBef>
                <a:spcPts val="0"/>
              </a:spcBef>
              <a:spcAft>
                <a:spcPts val="600"/>
              </a:spcAft>
            </a:pPr>
            <a:r>
              <a:rPr lang="de-DE" sz="2400" i="1" dirty="0"/>
              <a:t>Was sind Stereotype/stereotype Bilder und Vorstellungen? </a:t>
            </a:r>
            <a:endParaRPr lang="de-DE" sz="2400" b="1" dirty="0"/>
          </a:p>
          <a:p>
            <a:pPr marL="0" indent="0">
              <a:lnSpc>
                <a:spcPct val="100000"/>
              </a:lnSpc>
              <a:spcBef>
                <a:spcPts val="0"/>
              </a:spcBef>
              <a:spcAft>
                <a:spcPts val="600"/>
              </a:spcAft>
              <a:buNone/>
            </a:pPr>
            <a:r>
              <a:rPr lang="de-DE" sz="2400" b="1" dirty="0"/>
              <a:t>Reflexion über Stereotype</a:t>
            </a:r>
            <a:r>
              <a:rPr lang="de-DE" sz="2400" dirty="0"/>
              <a:t>: </a:t>
            </a:r>
          </a:p>
          <a:p>
            <a:pPr>
              <a:lnSpc>
                <a:spcPct val="100000"/>
              </a:lnSpc>
              <a:spcBef>
                <a:spcPts val="0"/>
              </a:spcBef>
              <a:spcAft>
                <a:spcPts val="600"/>
              </a:spcAft>
            </a:pPr>
            <a:r>
              <a:rPr lang="de-DE" sz="2400" i="1" dirty="0"/>
              <a:t>Warum sind Stereotype so wichtig für uns?</a:t>
            </a:r>
            <a:endParaRPr lang="de-DE" sz="2400" dirty="0"/>
          </a:p>
          <a:p>
            <a:pPr marL="0" lvl="0" indent="0">
              <a:lnSpc>
                <a:spcPct val="100000"/>
              </a:lnSpc>
              <a:spcBef>
                <a:spcPts val="0"/>
              </a:spcBef>
              <a:spcAft>
                <a:spcPts val="600"/>
              </a:spcAft>
              <a:buNone/>
            </a:pPr>
            <a:r>
              <a:rPr lang="de-DE" sz="2400" b="1" dirty="0"/>
              <a:t>Kritik an Stereotypen</a:t>
            </a:r>
            <a:r>
              <a:rPr lang="de-DE" sz="2400" dirty="0"/>
              <a:t>: </a:t>
            </a:r>
          </a:p>
          <a:p>
            <a:pPr lvl="0">
              <a:lnSpc>
                <a:spcPct val="100000"/>
              </a:lnSpc>
              <a:spcBef>
                <a:spcPts val="0"/>
              </a:spcBef>
              <a:spcAft>
                <a:spcPts val="600"/>
              </a:spcAft>
            </a:pPr>
            <a:r>
              <a:rPr lang="de-DE" sz="2400" i="1" dirty="0"/>
              <a:t>Warum haben wir Stereotype (in der Sprache) und was macht man mit den eigenen Stereotypen?</a:t>
            </a:r>
          </a:p>
          <a:p>
            <a:pPr marL="0" indent="0">
              <a:lnSpc>
                <a:spcPct val="100000"/>
              </a:lnSpc>
              <a:spcBef>
                <a:spcPts val="0"/>
              </a:spcBef>
              <a:spcAft>
                <a:spcPts val="600"/>
              </a:spcAft>
              <a:buNone/>
            </a:pPr>
            <a:endParaRPr lang="de-DE" sz="2400" i="1" dirty="0"/>
          </a:p>
        </p:txBody>
      </p:sp>
      <p:pic>
        <p:nvPicPr>
          <p:cNvPr id="4" name="Picture 22">
            <a:extLst>
              <a:ext uri="{FF2B5EF4-FFF2-40B4-BE49-F238E27FC236}">
                <a16:creationId xmlns:a16="http://schemas.microsoft.com/office/drawing/2014/main" id="{DDF6920A-73ED-4097-8021-D331111ADB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0393" y="1172654"/>
            <a:ext cx="4681733" cy="3106638"/>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4">
            <a:extLst>
              <a:ext uri="{FF2B5EF4-FFF2-40B4-BE49-F238E27FC236}">
                <a16:creationId xmlns:a16="http://schemas.microsoft.com/office/drawing/2014/main" id="{A9F5F1E9-B622-46F3-91AD-26E3657143AE}"/>
              </a:ext>
            </a:extLst>
          </p:cNvPr>
          <p:cNvSpPr txBox="1"/>
          <p:nvPr/>
        </p:nvSpPr>
        <p:spPr>
          <a:xfrm>
            <a:off x="750014" y="4862043"/>
            <a:ext cx="11145575" cy="1646605"/>
          </a:xfrm>
          <a:prstGeom prst="rect">
            <a:avLst/>
          </a:prstGeom>
          <a:noFill/>
        </p:spPr>
        <p:txBody>
          <a:bodyPr wrap="square">
            <a:spAutoFit/>
          </a:bodyPr>
          <a:lstStyle/>
          <a:p>
            <a:pPr marL="0" indent="0">
              <a:lnSpc>
                <a:spcPct val="100000"/>
              </a:lnSpc>
              <a:spcBef>
                <a:spcPts val="0"/>
              </a:spcBef>
              <a:spcAft>
                <a:spcPts val="600"/>
              </a:spcAft>
              <a:buNone/>
            </a:pPr>
            <a:r>
              <a:rPr lang="de-DE" sz="2400" dirty="0"/>
              <a:t>Um über die eigenen – bewussten und unbewussten – Vorstellungen nachzudenken, und damit nicht vorhandene Stereotype einfach nur befestigt oder neue gelernt werden.</a:t>
            </a:r>
          </a:p>
          <a:p>
            <a:pPr marL="0" indent="0">
              <a:lnSpc>
                <a:spcPct val="100000"/>
              </a:lnSpc>
              <a:spcBef>
                <a:spcPts val="0"/>
              </a:spcBef>
              <a:spcAft>
                <a:spcPts val="600"/>
              </a:spcAft>
              <a:buNone/>
            </a:pPr>
            <a:r>
              <a:rPr lang="de-DE" sz="2400" dirty="0"/>
              <a:t>Denn Stereotype sollen nicht eliminiert sondern der angemessene Umgang damit gelernt werden.</a:t>
            </a:r>
          </a:p>
        </p:txBody>
      </p:sp>
    </p:spTree>
    <p:extLst>
      <p:ext uri="{BB962C8B-B14F-4D97-AF65-F5344CB8AC3E}">
        <p14:creationId xmlns:p14="http://schemas.microsoft.com/office/powerpoint/2010/main" val="28009304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34B495-929E-4D70-A39B-A42D895F59C4}"/>
              </a:ext>
            </a:extLst>
          </p:cNvPr>
          <p:cNvSpPr>
            <a:spLocks noGrp="1"/>
          </p:cNvSpPr>
          <p:nvPr>
            <p:ph type="title"/>
          </p:nvPr>
        </p:nvSpPr>
        <p:spPr/>
        <p:txBody>
          <a:bodyPr/>
          <a:lstStyle/>
          <a:p>
            <a:r>
              <a:rPr lang="de-DE" dirty="0"/>
              <a:t>Nachbarsprachendidaktische Verankerung</a:t>
            </a:r>
          </a:p>
        </p:txBody>
      </p:sp>
      <p:sp>
        <p:nvSpPr>
          <p:cNvPr id="3" name="Inhaltsplatzhalter 2">
            <a:extLst>
              <a:ext uri="{FF2B5EF4-FFF2-40B4-BE49-F238E27FC236}">
                <a16:creationId xmlns:a16="http://schemas.microsoft.com/office/drawing/2014/main" id="{8571B94F-B156-4D4D-8AA5-44AD187AD81E}"/>
              </a:ext>
            </a:extLst>
          </p:cNvPr>
          <p:cNvSpPr>
            <a:spLocks noGrp="1"/>
          </p:cNvSpPr>
          <p:nvPr>
            <p:ph idx="1"/>
          </p:nvPr>
        </p:nvSpPr>
        <p:spPr/>
        <p:txBody>
          <a:bodyPr/>
          <a:lstStyle/>
          <a:p>
            <a:r>
              <a:rPr lang="de-DE" dirty="0"/>
              <a:t>Interkulturelle kommunikative Kompetenz</a:t>
            </a:r>
          </a:p>
          <a:p>
            <a:pPr lvl="1"/>
            <a:r>
              <a:rPr lang="de-DE" dirty="0"/>
              <a:t>Bewusstmachung eigener Stereotype</a:t>
            </a:r>
          </a:p>
          <a:p>
            <a:r>
              <a:rPr lang="de-DE" dirty="0"/>
              <a:t>Funktionale Sicht auf Sprache mit Fokus auf Authentizität</a:t>
            </a:r>
          </a:p>
          <a:p>
            <a:pPr lvl="1"/>
            <a:r>
              <a:rPr lang="de-DE" dirty="0"/>
              <a:t>Bedarfsorientierter Wortschatz, Mündlichkeit</a:t>
            </a:r>
          </a:p>
          <a:p>
            <a:r>
              <a:rPr lang="de-DE" dirty="0"/>
              <a:t>Mehrsprachigkeitsdidaktik - </a:t>
            </a:r>
            <a:r>
              <a:rPr lang="de-DE" dirty="0" err="1"/>
              <a:t>Interkomprehension</a:t>
            </a:r>
            <a:endParaRPr lang="de-DE" dirty="0"/>
          </a:p>
          <a:p>
            <a:pPr lvl="1"/>
            <a:r>
              <a:rPr lang="de-DE" dirty="0"/>
              <a:t>Vergleich, Akzeptanz von Code-Switching und Transfer, Sprachmittlung</a:t>
            </a:r>
          </a:p>
          <a:p>
            <a:endParaRPr lang="de-DE" dirty="0"/>
          </a:p>
          <a:p>
            <a:r>
              <a:rPr lang="de-DE" dirty="0"/>
              <a:t>Methodische Vielfalt</a:t>
            </a:r>
          </a:p>
        </p:txBody>
      </p:sp>
    </p:spTree>
    <p:extLst>
      <p:ext uri="{BB962C8B-B14F-4D97-AF65-F5344CB8AC3E}">
        <p14:creationId xmlns:p14="http://schemas.microsoft.com/office/powerpoint/2010/main" val="4559962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D583F4-5F15-431E-9942-56D7EEF1E395}"/>
              </a:ext>
            </a:extLst>
          </p:cNvPr>
          <p:cNvSpPr>
            <a:spLocks noGrp="1"/>
          </p:cNvSpPr>
          <p:nvPr>
            <p:ph type="title"/>
          </p:nvPr>
        </p:nvSpPr>
        <p:spPr/>
        <p:txBody>
          <a:bodyPr/>
          <a:lstStyle/>
          <a:p>
            <a:r>
              <a:rPr lang="de-DE" dirty="0">
                <a:ea typeface="Calibri" panose="020F0502020204030204" pitchFamily="34" charset="0"/>
                <a:cs typeface="Calibri" panose="020F0502020204030204" pitchFamily="34" charset="0"/>
              </a:rPr>
              <a:t>Bewusstmachung eigener Stereotype</a:t>
            </a:r>
            <a:endParaRPr lang="de-DE" dirty="0"/>
          </a:p>
        </p:txBody>
      </p:sp>
      <p:sp>
        <p:nvSpPr>
          <p:cNvPr id="3" name="Inhaltsplatzhalter 2">
            <a:extLst>
              <a:ext uri="{FF2B5EF4-FFF2-40B4-BE49-F238E27FC236}">
                <a16:creationId xmlns:a16="http://schemas.microsoft.com/office/drawing/2014/main" id="{AD115C15-F19E-4C16-A218-10E399E272CF}"/>
              </a:ext>
            </a:extLst>
          </p:cNvPr>
          <p:cNvSpPr>
            <a:spLocks noGrp="1"/>
          </p:cNvSpPr>
          <p:nvPr>
            <p:ph idx="1"/>
          </p:nvPr>
        </p:nvSpPr>
        <p:spPr/>
        <p:txBody>
          <a:bodyPr>
            <a:normAutofit fontScale="85000" lnSpcReduction="10000"/>
          </a:bodyPr>
          <a:lstStyle/>
          <a:p>
            <a:pPr algn="just">
              <a:lnSpc>
                <a:spcPct val="115000"/>
              </a:lnSpc>
              <a:spcBef>
                <a:spcPts val="600"/>
              </a:spcBef>
              <a:spcAft>
                <a:spcPts val="600"/>
              </a:spcAft>
            </a:pPr>
            <a:r>
              <a:rPr lang="de-DE"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Der bewusste Umgang mit Stereotypen ist ein fester Bestandteil im Nachbarsprachenunterricht. </a:t>
            </a:r>
            <a:r>
              <a:rPr lang="de-DE" sz="1800" dirty="0">
                <a:effectLst/>
                <a:latin typeface="Calibri" panose="020F0502020204030204" pitchFamily="34" charset="0"/>
                <a:ea typeface="Calibri" panose="020F0502020204030204" pitchFamily="34" charset="0"/>
                <a:cs typeface="Calibri" panose="020F0502020204030204" pitchFamily="34" charset="0"/>
              </a:rPr>
              <a:t>Insbesondere in Grenzregionen scheinen sich Stereotype hartnäckig zu halten und schwer abzubauen zu sein, da die Menschen hier davon ausgehen, dass sie den Nachbarn „wirklich“ kennen.</a:t>
            </a:r>
            <a:r>
              <a:rPr lang="de-DE"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Im Unterricht ist es wichtig, sowohl die Stereotype über die Nachbarkultur und die Nachbarn als auch die Stereotype über die eigene Kultur, Lebensweise und Sprache zu behandeln. </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600"/>
              </a:spcBef>
              <a:spcAft>
                <a:spcPts val="600"/>
              </a:spcAft>
            </a:pPr>
            <a:r>
              <a:rPr lang="de-DE"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Besonders wichtig ist es, den Status der Nachbarsprache in der Gesellschaft und die damit verbundenen Assoziationen (”Deutsch ist schwierig”, ”Dänisch kann man zu nichts gebrauchen ” usw.) zu thematisieren. Hierbei spielen nicht nur die Vorurteile der Schülerinnen und Schüler eine Rolle. Auch die </a:t>
            </a:r>
            <a:r>
              <a:rPr lang="de-DE" sz="1800" dirty="0">
                <a:effectLst/>
                <a:latin typeface="Calibri" panose="020F0502020204030204" pitchFamily="34" charset="0"/>
                <a:ea typeface="Calibri" panose="020F0502020204030204" pitchFamily="34" charset="0"/>
                <a:cs typeface="Calibri" panose="020F0502020204030204" pitchFamily="34" charset="0"/>
              </a:rPr>
              <a:t>Lehrkraft sollte sich aktiv mit den eigenen Stereotypen und negativen Auffassungen (”Die Schülerinnen und Schüler haben keine Lust, Deutsch zu sprechen” etc.) auseinandersetzen. </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600"/>
              </a:spcBef>
              <a:spcAft>
                <a:spcPts val="600"/>
              </a:spcAft>
            </a:pPr>
            <a:r>
              <a:rPr lang="de-DE"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Vergleichsmöglichkeiten zur Ausgangskultur statt verallgemeinernder Landeskunde über das Nachbarland bereiten den Weg für kooperative und grenzübergreifende Denkansätze. Die Thematisierung von exemplarischen Lebens- und Denkweisen, individuellen Lebensentwürfen und gesellschaftlichen Vorhaben im Nachbarland beugt einer Festigung von Stereotypen vor und relativiert vorhandene stereotypisierende Vorstellungen. </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buFont typeface="+mj-lt"/>
              <a:buAutoNum type="arabicParenR"/>
            </a:pPr>
            <a:r>
              <a:rPr lang="de-DE" sz="1400" dirty="0">
                <a:effectLst/>
                <a:latin typeface="Calibri" panose="020F0502020204030204" pitchFamily="34" charset="0"/>
                <a:ea typeface="Calibri" panose="020F0502020204030204" pitchFamily="34" charset="0"/>
                <a:cs typeface="Times New Roman" panose="02020603050405020304" pitchFamily="18" charset="0"/>
              </a:rPr>
              <a:t>Raasch, A. (2004). Ein europäisches Projekt: Nachbarsprachen in Grenzregionen. Erfahrungen und Ergebnisse”, Nr. 4 </a:t>
            </a:r>
            <a:r>
              <a:rPr lang="de-DE" sz="1400" i="1" dirty="0">
                <a:effectLst/>
                <a:latin typeface="Calibri" panose="020F0502020204030204" pitchFamily="34" charset="0"/>
                <a:ea typeface="Calibri" panose="020F0502020204030204" pitchFamily="34" charset="0"/>
                <a:cs typeface="Times New Roman" panose="02020603050405020304" pitchFamily="18" charset="0"/>
              </a:rPr>
              <a:t>Beiträge zum Thematischen Forum „Mehrsprachigkeit in Grenzregionen“</a:t>
            </a:r>
            <a:r>
              <a:rPr lang="de-DE" sz="1400" dirty="0">
                <a:effectLst/>
                <a:latin typeface="Calibri" panose="020F0502020204030204" pitchFamily="34" charset="0"/>
                <a:ea typeface="Calibri" panose="020F0502020204030204" pitchFamily="34" charset="0"/>
                <a:cs typeface="Times New Roman" panose="02020603050405020304" pitchFamily="18" charset="0"/>
              </a:rPr>
              <a:t>. </a:t>
            </a:r>
            <a:r>
              <a:rPr lang="de-DE" sz="1400" dirty="0" err="1">
                <a:effectLst/>
                <a:latin typeface="Calibri" panose="020F0502020204030204" pitchFamily="34" charset="0"/>
                <a:ea typeface="Calibri" panose="020F0502020204030204" pitchFamily="34" charset="0"/>
                <a:cs typeface="Times New Roman" panose="02020603050405020304" pitchFamily="18" charset="0"/>
              </a:rPr>
              <a:t>Available</a:t>
            </a:r>
            <a:r>
              <a:rPr lang="de-DE" sz="1400" dirty="0">
                <a:effectLst/>
                <a:latin typeface="Calibri" panose="020F0502020204030204" pitchFamily="34" charset="0"/>
                <a:ea typeface="Calibri" panose="020F0502020204030204" pitchFamily="34" charset="0"/>
                <a:cs typeface="Times New Roman" panose="02020603050405020304" pitchFamily="18" charset="0"/>
              </a:rPr>
              <a:t> at: </a:t>
            </a:r>
            <a:r>
              <a:rPr lang="de-DE" sz="14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Ein europäisches Projekt: Nachbarsprachen in Grenzregionen. Erfahrungen und Ergebnisse - PDF Kostenfreier Download (docplayer.org)</a:t>
            </a:r>
            <a:r>
              <a:rPr lang="de-DE" sz="1400" dirty="0">
                <a:effectLst/>
                <a:latin typeface="Calibri" panose="020F0502020204030204" pitchFamily="34" charset="0"/>
                <a:ea typeface="Calibri" panose="020F0502020204030204" pitchFamily="34" charset="0"/>
                <a:cs typeface="Times New Roman" panose="02020603050405020304" pitchFamily="18" charset="0"/>
              </a:rPr>
              <a:t> (9.2.2022).</a:t>
            </a:r>
          </a:p>
          <a:p>
            <a:pPr marL="800100" lvl="1" indent="-342900">
              <a:buFont typeface="+mj-lt"/>
              <a:buAutoNum type="arabicParenR"/>
            </a:pPr>
            <a:r>
              <a:rPr lang="de-DE" sz="14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Dazu beispielsweise die Unterrichtsmaterialien aus dem </a:t>
            </a:r>
            <a:r>
              <a:rPr lang="de-DE" sz="1400" u="sng"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SMiK</a:t>
            </a:r>
            <a:r>
              <a:rPr lang="de-DE" sz="14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-Projekt, abrufbar unter: </a:t>
            </a:r>
            <a:r>
              <a:rPr lang="de-DE" sz="14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www.stereotypenprojekt.eu/projektresultate-r-1/smik-unterrichtsmaterialien-zu-stereotypen-smik-undervisningsmaterialer-om-stereotyper/</a:t>
            </a:r>
            <a:r>
              <a:rPr lang="de-DE" sz="1400" dirty="0">
                <a:effectLst/>
                <a:latin typeface="Calibri" panose="020F0502020204030204" pitchFamily="34" charset="0"/>
                <a:ea typeface="Calibri" panose="020F0502020204030204" pitchFamily="34" charset="0"/>
                <a:cs typeface="Times New Roman" panose="02020603050405020304" pitchFamily="18" charset="0"/>
              </a:rPr>
              <a:t>. </a:t>
            </a:r>
          </a:p>
          <a:p>
            <a:endParaRPr lang="de-DE" dirty="0"/>
          </a:p>
        </p:txBody>
      </p:sp>
    </p:spTree>
    <p:extLst>
      <p:ext uri="{BB962C8B-B14F-4D97-AF65-F5344CB8AC3E}">
        <p14:creationId xmlns:p14="http://schemas.microsoft.com/office/powerpoint/2010/main" val="9830702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578967" y="5453878"/>
            <a:ext cx="9732721" cy="1247714"/>
          </a:xfrm>
          <a:prstGeom prst="rect">
            <a:avLst/>
          </a:prstGeom>
          <a:solidFill>
            <a:schemeClr val="bg1"/>
          </a:solidFill>
        </p:spPr>
        <p:txBody>
          <a:bodyPr wrap="square">
            <a:spAutoFit/>
          </a:bodyPr>
          <a:lstStyle/>
          <a:p>
            <a:r>
              <a:rPr lang="de-DE" sz="2400" b="1" dirty="0"/>
              <a:t>Stereotype Selbst- und Fremdbilder:</a:t>
            </a:r>
          </a:p>
          <a:p>
            <a:r>
              <a:rPr lang="de-DE" sz="2000" dirty="0"/>
              <a:t>„Wenn wir Fremdes (und Eigenes) wahrnehmen und verstehen, dann geschieht dies auf der Grundlage des wechselseitigen Zusammenhangs von Selbst-, Fremd- und Metabildern.“ </a:t>
            </a:r>
          </a:p>
          <a:p>
            <a:pPr algn="r"/>
            <a:r>
              <a:rPr lang="de-DE" sz="1108" dirty="0"/>
              <a:t>(Bolten 2007: 53)</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82624" y="836712"/>
            <a:ext cx="1029064" cy="1384680"/>
          </a:xfrm>
          <a:prstGeom prst="rect">
            <a:avLst/>
          </a:prstGeom>
        </p:spPr>
      </p:pic>
      <p:sp>
        <p:nvSpPr>
          <p:cNvPr id="10" name="Undertitel 2"/>
          <p:cNvSpPr txBox="1">
            <a:spLocks/>
          </p:cNvSpPr>
          <p:nvPr/>
        </p:nvSpPr>
        <p:spPr>
          <a:xfrm>
            <a:off x="538843" y="489340"/>
            <a:ext cx="4871402" cy="5293741"/>
          </a:xfrm>
          <a:prstGeom prst="rect">
            <a:avLst/>
          </a:prstGeom>
        </p:spPr>
        <p:txBody>
          <a:bodyPr vert="horz" lIns="84406" tIns="42203" rIns="84406" bIns="42203"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de-DE" sz="2400" b="1" dirty="0">
                <a:solidFill>
                  <a:schemeClr val="tx1">
                    <a:lumMod val="95000"/>
                    <a:lumOff val="5000"/>
                  </a:schemeClr>
                </a:solidFill>
              </a:rPr>
              <a:t>Drei Arten von Stereotypen : </a:t>
            </a:r>
          </a:p>
          <a:p>
            <a:pPr marL="342900" indent="-342900" algn="l">
              <a:buFont typeface="Arial" panose="020B0604020202020204" pitchFamily="34" charset="0"/>
              <a:buChar char="•"/>
            </a:pPr>
            <a:r>
              <a:rPr lang="de-DE" sz="2000" b="1" dirty="0">
                <a:solidFill>
                  <a:srgbClr val="002060"/>
                </a:solidFill>
              </a:rPr>
              <a:t>Heterostereotype</a:t>
            </a:r>
            <a:r>
              <a:rPr lang="de-DE" sz="2000" dirty="0">
                <a:solidFill>
                  <a:srgbClr val="002060"/>
                </a:solidFill>
              </a:rPr>
              <a:t>: die stereotypen Vorstellungen, die wir über andere haben -&gt; Wie sehen wir andere und wie sehen andere uns?</a:t>
            </a:r>
          </a:p>
          <a:p>
            <a:pPr marL="342900" indent="-342900" algn="l">
              <a:buFont typeface="Arial" panose="020B0604020202020204" pitchFamily="34" charset="0"/>
              <a:buChar char="•"/>
            </a:pPr>
            <a:r>
              <a:rPr lang="de-DE" sz="2000" b="1" dirty="0">
                <a:solidFill>
                  <a:schemeClr val="accent6">
                    <a:lumMod val="50000"/>
                  </a:schemeClr>
                </a:solidFill>
              </a:rPr>
              <a:t>Autostereotype</a:t>
            </a:r>
            <a:r>
              <a:rPr lang="de-DE" sz="2000" dirty="0">
                <a:solidFill>
                  <a:schemeClr val="accent6">
                    <a:lumMod val="50000"/>
                  </a:schemeClr>
                </a:solidFill>
              </a:rPr>
              <a:t>: die stereotypen Vorstellungen, die wir über uns selbst haben -&gt; Wie sehen wir uns selbst?</a:t>
            </a:r>
          </a:p>
          <a:p>
            <a:pPr marL="342900" indent="-342900" algn="l">
              <a:buFont typeface="Arial" panose="020B0604020202020204" pitchFamily="34" charset="0"/>
              <a:buChar char="•"/>
            </a:pPr>
            <a:r>
              <a:rPr lang="de-DE" sz="2000" b="1" dirty="0">
                <a:solidFill>
                  <a:schemeClr val="bg2">
                    <a:lumMod val="25000"/>
                  </a:schemeClr>
                </a:solidFill>
              </a:rPr>
              <a:t>Meta-/Spiegelstereotype</a:t>
            </a:r>
            <a:r>
              <a:rPr lang="de-DE" sz="2000" dirty="0">
                <a:solidFill>
                  <a:schemeClr val="bg2">
                    <a:lumMod val="25000"/>
                  </a:schemeClr>
                </a:solidFill>
              </a:rPr>
              <a:t>: die stereotypen Vorstellungen, von denen wir glauben, dass andere sie über uns haben. -&gt; Wie glauben wir, dass andere uns sehen?</a:t>
            </a:r>
          </a:p>
          <a:p>
            <a:pPr algn="r"/>
            <a:r>
              <a:rPr lang="de-DE" sz="1400" dirty="0">
                <a:solidFill>
                  <a:schemeClr val="tx1">
                    <a:lumMod val="95000"/>
                    <a:lumOff val="5000"/>
                  </a:schemeClr>
                </a:solidFill>
              </a:rPr>
              <a:t>(vgl. Bolten 2007)</a:t>
            </a:r>
            <a:endParaRPr lang="de-DE" sz="1400" i="1" dirty="0">
              <a:solidFill>
                <a:schemeClr val="tx1"/>
              </a:solidFill>
            </a:endParaRPr>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88146" y="3360513"/>
            <a:ext cx="1131029" cy="2257789"/>
          </a:xfrm>
          <a:prstGeom prst="rect">
            <a:avLst/>
          </a:prstGeom>
        </p:spPr>
      </p:pic>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21929" y="3329783"/>
            <a:ext cx="904630" cy="2251057"/>
          </a:xfrm>
          <a:prstGeom prst="rect">
            <a:avLst/>
          </a:prstGeom>
        </p:spPr>
      </p:pic>
      <p:pic>
        <p:nvPicPr>
          <p:cNvPr id="25" name="Picture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76424" y="966204"/>
            <a:ext cx="702460" cy="1335945"/>
          </a:xfrm>
          <a:prstGeom prst="rect">
            <a:avLst/>
          </a:prstGeom>
        </p:spPr>
      </p:pic>
      <p:sp>
        <p:nvSpPr>
          <p:cNvPr id="6" name="Cloud Callout 5"/>
          <p:cNvSpPr/>
          <p:nvPr/>
        </p:nvSpPr>
        <p:spPr>
          <a:xfrm>
            <a:off x="6987977" y="836715"/>
            <a:ext cx="1738553" cy="1599157"/>
          </a:xfrm>
          <a:prstGeom prst="cloudCallout">
            <a:avLst>
              <a:gd name="adj1" fmla="val 6214"/>
              <a:gd name="adj2" fmla="val 97379"/>
            </a:avLst>
          </a:prstGeom>
          <a:noFill/>
          <a:ln w="19050">
            <a:solidFill>
              <a:srgbClr val="07189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662"/>
          </a:p>
        </p:txBody>
      </p:sp>
      <p:sp>
        <p:nvSpPr>
          <p:cNvPr id="29" name="Cloud Callout 28"/>
          <p:cNvSpPr/>
          <p:nvPr/>
        </p:nvSpPr>
        <p:spPr>
          <a:xfrm>
            <a:off x="8930676" y="692695"/>
            <a:ext cx="1732359" cy="1739852"/>
          </a:xfrm>
          <a:prstGeom prst="cloudCallout">
            <a:avLst>
              <a:gd name="adj1" fmla="val -33811"/>
              <a:gd name="adj2" fmla="val 90003"/>
            </a:avLst>
          </a:prstGeom>
          <a:noFill/>
          <a:ln w="19050">
            <a:solidFill>
              <a:srgbClr val="07189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662"/>
          </a:p>
        </p:txBody>
      </p:sp>
      <p:pic>
        <p:nvPicPr>
          <p:cNvPr id="33" name="Picture 3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663035" y="2695306"/>
            <a:ext cx="570391" cy="1104046"/>
          </a:xfrm>
          <a:prstGeom prst="rect">
            <a:avLst/>
          </a:prstGeom>
        </p:spPr>
      </p:pic>
      <p:sp>
        <p:nvSpPr>
          <p:cNvPr id="3" name="Afrundet rektangulær billedforklaring 2"/>
          <p:cNvSpPr/>
          <p:nvPr/>
        </p:nvSpPr>
        <p:spPr>
          <a:xfrm>
            <a:off x="5814855" y="2177333"/>
            <a:ext cx="1397717" cy="1420152"/>
          </a:xfrm>
          <a:prstGeom prst="wedgeRoundRectCallout">
            <a:avLst>
              <a:gd name="adj1" fmla="val 79727"/>
              <a:gd name="adj2" fmla="val 45463"/>
              <a:gd name="adj3" fmla="val 16667"/>
            </a:avLst>
          </a:prstGeom>
          <a:noFill/>
          <a:ln w="19050">
            <a:solidFill>
              <a:srgbClr val="377F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662"/>
          </a:p>
        </p:txBody>
      </p:sp>
      <p:pic>
        <p:nvPicPr>
          <p:cNvPr id="20" name="Picture 3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15168" y="2305020"/>
            <a:ext cx="908036" cy="1235776"/>
          </a:xfrm>
          <a:prstGeom prst="rect">
            <a:avLst/>
          </a:prstGeom>
        </p:spPr>
      </p:pic>
      <p:sp>
        <p:nvSpPr>
          <p:cNvPr id="7" name="Afrundet rektangulær billedforklaring 6"/>
          <p:cNvSpPr/>
          <p:nvPr/>
        </p:nvSpPr>
        <p:spPr>
          <a:xfrm>
            <a:off x="10183839" y="2432550"/>
            <a:ext cx="1528785" cy="1436799"/>
          </a:xfrm>
          <a:prstGeom prst="wedgeRoundRectCallout">
            <a:avLst>
              <a:gd name="adj1" fmla="val -87949"/>
              <a:gd name="adj2" fmla="val 30123"/>
              <a:gd name="adj3" fmla="val 16667"/>
            </a:avLst>
          </a:prstGeom>
          <a:noFill/>
          <a:ln w="19050">
            <a:solidFill>
              <a:srgbClr val="377F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662"/>
          </a:p>
        </p:txBody>
      </p:sp>
      <p:pic>
        <p:nvPicPr>
          <p:cNvPr id="16" name="Picture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00012" y="3871374"/>
            <a:ext cx="792088" cy="1285802"/>
          </a:xfrm>
          <a:prstGeom prst="rect">
            <a:avLst/>
          </a:prstGeom>
        </p:spPr>
      </p:pic>
      <p:sp>
        <p:nvSpPr>
          <p:cNvPr id="2" name="Oval Callout 1"/>
          <p:cNvSpPr/>
          <p:nvPr/>
        </p:nvSpPr>
        <p:spPr>
          <a:xfrm>
            <a:off x="5699612" y="3799355"/>
            <a:ext cx="1605530" cy="1429847"/>
          </a:xfrm>
          <a:prstGeom prst="wedgeEllipseCallout">
            <a:avLst>
              <a:gd name="adj1" fmla="val 64929"/>
              <a:gd name="adj2" fmla="val -55604"/>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Oval Callout 16"/>
          <p:cNvSpPr/>
          <p:nvPr/>
        </p:nvSpPr>
        <p:spPr>
          <a:xfrm>
            <a:off x="9996904" y="4000037"/>
            <a:ext cx="1605530" cy="1429847"/>
          </a:xfrm>
          <a:prstGeom prst="wedgeEllipseCallout">
            <a:avLst>
              <a:gd name="adj1" fmla="val -78132"/>
              <a:gd name="adj2" fmla="val -62456"/>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9" name="Picture 1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499738" y="4119715"/>
            <a:ext cx="672482" cy="1229412"/>
          </a:xfrm>
          <a:prstGeom prst="rect">
            <a:avLst/>
          </a:prstGeom>
        </p:spPr>
      </p:pic>
      <p:sp>
        <p:nvSpPr>
          <p:cNvPr id="4" name="Rectangle 3"/>
          <p:cNvSpPr/>
          <p:nvPr/>
        </p:nvSpPr>
        <p:spPr>
          <a:xfrm>
            <a:off x="3810000" y="2690336"/>
            <a:ext cx="4572000" cy="1477328"/>
          </a:xfrm>
          <a:prstGeom prst="rect">
            <a:avLst/>
          </a:prstGeom>
        </p:spPr>
        <p:txBody>
          <a:bodyPr>
            <a:spAutoFit/>
          </a:bodyPr>
          <a:lstStyle/>
          <a:p>
            <a:pPr algn="just"/>
            <a:endParaRPr lang="de-DE" b="1" i="1" dirty="0"/>
          </a:p>
          <a:p>
            <a:pPr algn="just"/>
            <a:endParaRPr lang="de-DE" i="1" dirty="0"/>
          </a:p>
          <a:p>
            <a:pPr algn="just"/>
            <a:endParaRPr lang="de-DE" b="1" i="1" dirty="0"/>
          </a:p>
          <a:p>
            <a:pPr algn="just"/>
            <a:endParaRPr lang="de-DE" b="1" i="1" dirty="0"/>
          </a:p>
          <a:p>
            <a:pPr algn="just"/>
            <a:endParaRPr lang="de-DE" i="1" dirty="0"/>
          </a:p>
        </p:txBody>
      </p:sp>
      <p:pic>
        <p:nvPicPr>
          <p:cNvPr id="23" name="Billede 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028596" y="489341"/>
            <a:ext cx="684653" cy="694742"/>
          </a:xfrm>
          <a:prstGeom prst="rect">
            <a:avLst/>
          </a:prstGeom>
        </p:spPr>
      </p:pic>
    </p:spTree>
    <p:extLst>
      <p:ext uri="{BB962C8B-B14F-4D97-AF65-F5344CB8AC3E}">
        <p14:creationId xmlns:p14="http://schemas.microsoft.com/office/powerpoint/2010/main" val="5073824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DA7EDE-806B-478B-B4BF-E2CDDC3D30F0}"/>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id="{2D7A244A-9440-4C6E-9546-D4E910B513C1}"/>
              </a:ext>
            </a:extLst>
          </p:cNvPr>
          <p:cNvSpPr>
            <a:spLocks noGrp="1"/>
          </p:cNvSpPr>
          <p:nvPr>
            <p:ph idx="1"/>
          </p:nvPr>
        </p:nvSpPr>
        <p:spPr/>
        <p:txBody>
          <a:bodyPr/>
          <a:lstStyle/>
          <a:p>
            <a:endParaRPr lang="de-DE"/>
          </a:p>
        </p:txBody>
      </p:sp>
      <p:pic>
        <p:nvPicPr>
          <p:cNvPr id="5" name="Grafik 4">
            <a:extLst>
              <a:ext uri="{FF2B5EF4-FFF2-40B4-BE49-F238E27FC236}">
                <a16:creationId xmlns:a16="http://schemas.microsoft.com/office/drawing/2014/main" id="{0A88DF75-1050-4A24-89B7-04D130A95A4B}"/>
              </a:ext>
            </a:extLst>
          </p:cNvPr>
          <p:cNvPicPr>
            <a:picLocks noChangeAspect="1"/>
          </p:cNvPicPr>
          <p:nvPr/>
        </p:nvPicPr>
        <p:blipFill>
          <a:blip r:embed="rId3"/>
          <a:stretch>
            <a:fillRect/>
          </a:stretch>
        </p:blipFill>
        <p:spPr>
          <a:xfrm>
            <a:off x="1489586" y="787430"/>
            <a:ext cx="10585959" cy="6070570"/>
          </a:xfrm>
          <a:prstGeom prst="rect">
            <a:avLst/>
          </a:prstGeom>
        </p:spPr>
      </p:pic>
      <p:sp>
        <p:nvSpPr>
          <p:cNvPr id="6" name="Textfeld 5">
            <a:extLst>
              <a:ext uri="{FF2B5EF4-FFF2-40B4-BE49-F238E27FC236}">
                <a16:creationId xmlns:a16="http://schemas.microsoft.com/office/drawing/2014/main" id="{869390CB-2BCF-423A-801B-596EFF2A277B}"/>
              </a:ext>
            </a:extLst>
          </p:cNvPr>
          <p:cNvSpPr txBox="1"/>
          <p:nvPr/>
        </p:nvSpPr>
        <p:spPr>
          <a:xfrm>
            <a:off x="4243294" y="1825625"/>
            <a:ext cx="6054165" cy="369332"/>
          </a:xfrm>
          <a:prstGeom prst="rect">
            <a:avLst/>
          </a:prstGeom>
          <a:noFill/>
        </p:spPr>
        <p:txBody>
          <a:bodyPr wrap="square" rtlCol="0">
            <a:spAutoFit/>
          </a:bodyPr>
          <a:lstStyle/>
          <a:p>
            <a:r>
              <a:rPr lang="de-DE" dirty="0"/>
              <a:t>Vortrag von Renate Jacob am 9. </a:t>
            </a:r>
            <a:r>
              <a:rPr lang="de-DE"/>
              <a:t>März 2022</a:t>
            </a:r>
            <a:endParaRPr lang="de-DE" dirty="0"/>
          </a:p>
        </p:txBody>
      </p:sp>
    </p:spTree>
    <p:extLst>
      <p:ext uri="{BB962C8B-B14F-4D97-AF65-F5344CB8AC3E}">
        <p14:creationId xmlns:p14="http://schemas.microsoft.com/office/powerpoint/2010/main" val="19765412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5E139C-2C39-484F-B6F7-E7B3255394CD}"/>
              </a:ext>
            </a:extLst>
          </p:cNvPr>
          <p:cNvSpPr>
            <a:spLocks noGrp="1"/>
          </p:cNvSpPr>
          <p:nvPr>
            <p:ph type="title"/>
          </p:nvPr>
        </p:nvSpPr>
        <p:spPr/>
        <p:txBody>
          <a:bodyPr/>
          <a:lstStyle/>
          <a:p>
            <a:r>
              <a:rPr lang="de-DE" dirty="0">
                <a:ea typeface="Times New Roman" panose="02020603050405020304" pitchFamily="18" charset="0"/>
                <a:cs typeface="Times New Roman" panose="02020603050405020304" pitchFamily="18" charset="0"/>
              </a:rPr>
              <a:t>Ziele des Nachbarsprachenunterrichts</a:t>
            </a:r>
            <a:endParaRPr lang="de-DE" dirty="0"/>
          </a:p>
        </p:txBody>
      </p:sp>
      <p:sp>
        <p:nvSpPr>
          <p:cNvPr id="3" name="Inhaltsplatzhalter 2">
            <a:extLst>
              <a:ext uri="{FF2B5EF4-FFF2-40B4-BE49-F238E27FC236}">
                <a16:creationId xmlns:a16="http://schemas.microsoft.com/office/drawing/2014/main" id="{426F2CD2-745F-4E53-9C87-6127C417D0EF}"/>
              </a:ext>
            </a:extLst>
          </p:cNvPr>
          <p:cNvSpPr>
            <a:spLocks noGrp="1"/>
          </p:cNvSpPr>
          <p:nvPr>
            <p:ph idx="1"/>
          </p:nvPr>
        </p:nvSpPr>
        <p:spPr/>
        <p:txBody>
          <a:bodyPr>
            <a:normAutofit fontScale="85000" lnSpcReduction="10000"/>
          </a:bodyPr>
          <a:lstStyle/>
          <a:p>
            <a:pPr marL="342900" lvl="0" indent="-342900" algn="just">
              <a:lnSpc>
                <a:spcPct val="115000"/>
              </a:lnSpc>
              <a:spcBef>
                <a:spcPts val="600"/>
              </a:spcBef>
              <a:spcAft>
                <a:spcPts val="600"/>
              </a:spcAft>
              <a:buFont typeface="Symbol" panose="05050102010706020507" pitchFamily="18" charset="2"/>
              <a:buChar char=""/>
            </a:pPr>
            <a:r>
              <a:rPr lang="de-DE" sz="1800" dirty="0">
                <a:effectLst/>
                <a:latin typeface="Calibri" panose="020F0502020204030204" pitchFamily="34" charset="0"/>
                <a:ea typeface="Calibri" panose="020F0502020204030204" pitchFamily="34" charset="0"/>
                <a:cs typeface="Calibri" panose="020F0502020204030204" pitchFamily="34" charset="0"/>
              </a:rPr>
              <a:t>Entwicklung der Kompetenzen der Schülerinnen und Schüler in der Nachbarsprache, so dass die Sprache für Schülerinnen und Schüler in ihren jetzigen und zukünftigen Lebenssituationen anwendbar wird. Die Schülerinnen und Schüler sollen in der Lage sein, die Nachbarsprache zu verstehen und sich in der Nachbarsprache sprachhandelnd zu verständigen.</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Bef>
                <a:spcPts val="600"/>
              </a:spcBef>
              <a:spcAft>
                <a:spcPts val="600"/>
              </a:spcAft>
              <a:buFont typeface="Symbol" panose="05050102010706020507" pitchFamily="18" charset="2"/>
              <a:buChar char=""/>
            </a:pPr>
            <a:r>
              <a:rPr lang="de-DE" sz="1800" dirty="0">
                <a:effectLst/>
                <a:latin typeface="Calibri" panose="020F0502020204030204" pitchFamily="34" charset="0"/>
                <a:ea typeface="Calibri" panose="020F0502020204030204" pitchFamily="34" charset="0"/>
                <a:cs typeface="Calibri" panose="020F0502020204030204" pitchFamily="34" charset="0"/>
              </a:rPr>
              <a:t>Das Interesse der Schülerinnen und Schüler, die Nachbarsprache persönlich und gemeinsam mit ande­ren zu benutzen, zu fördern. Die Schülerinnen und Schüler sollen auf diese Weise Vertrauen in die eigenen Fähigkeiten sowie das Interesse dafür bekommen, sich mit der Nachbarsprache und ihrer Kultur zu beschäftigen, um ihre eigene persönliche Entwicklung zu fördern.</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Bef>
                <a:spcPts val="600"/>
              </a:spcBef>
              <a:spcAft>
                <a:spcPts val="600"/>
              </a:spcAft>
              <a:buFont typeface="Symbol" panose="05050102010706020507" pitchFamily="18" charset="2"/>
              <a:buChar char=""/>
            </a:pPr>
            <a:r>
              <a:rPr lang="de-DE" sz="1800" dirty="0">
                <a:effectLst/>
                <a:latin typeface="Calibri" panose="020F0502020204030204" pitchFamily="34" charset="0"/>
                <a:ea typeface="Calibri" panose="020F0502020204030204" pitchFamily="34" charset="0"/>
                <a:cs typeface="Calibri" panose="020F0502020204030204" pitchFamily="34" charset="0"/>
              </a:rPr>
              <a:t>Kultur- und Sprachbewusstheit der Schülerinnen und Schüler durch Einbeziehung der individuellen und heterogenen vorhandenen sprachlichen Ressourcen der Schülerinnen und Schüler zu fördern. </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Bef>
                <a:spcPts val="600"/>
              </a:spcBef>
              <a:spcAft>
                <a:spcPts val="600"/>
              </a:spcAft>
              <a:buFont typeface="Symbol" panose="05050102010706020507" pitchFamily="18" charset="2"/>
              <a:buChar char=""/>
            </a:pPr>
            <a:r>
              <a:rPr lang="de-DE" sz="1800" dirty="0">
                <a:effectLst/>
                <a:latin typeface="Calibri" panose="020F0502020204030204" pitchFamily="34" charset="0"/>
                <a:ea typeface="Calibri" panose="020F0502020204030204" pitchFamily="34" charset="0"/>
                <a:cs typeface="Calibri" panose="020F0502020204030204" pitchFamily="34" charset="0"/>
              </a:rPr>
              <a:t>Das internationale und interkulturelle Verständnis der Schülerinnen und Schüler durch Vermittlung von Kenntnissen über die Kultur und Gesellschaft des Nach­barlandes zu stärken sowie transkulturelle Bewusstheit zu fördern. </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Bef>
                <a:spcPts val="600"/>
              </a:spcBef>
              <a:spcAft>
                <a:spcPts val="600"/>
              </a:spcAft>
              <a:buFont typeface="Symbol" panose="05050102010706020507" pitchFamily="18" charset="2"/>
              <a:buChar char=""/>
            </a:pPr>
            <a:r>
              <a:rPr lang="de-DE" sz="1800" dirty="0">
                <a:effectLst/>
                <a:latin typeface="Calibri" panose="020F0502020204030204" pitchFamily="34" charset="0"/>
                <a:ea typeface="Calibri" panose="020F0502020204030204" pitchFamily="34" charset="0"/>
                <a:cs typeface="Calibri" panose="020F0502020204030204" pitchFamily="34" charset="0"/>
              </a:rPr>
              <a:t>Die Möglichkeiten der Schülerinnen und Schüler zu fördern, sich im vielfältigen kulturellen Raum, den die Grenzregion ausmacht, sowie in einem größeren Europa zu beteiligen.</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de-DE" dirty="0"/>
          </a:p>
        </p:txBody>
      </p:sp>
    </p:spTree>
    <p:extLst>
      <p:ext uri="{BB962C8B-B14F-4D97-AF65-F5344CB8AC3E}">
        <p14:creationId xmlns:p14="http://schemas.microsoft.com/office/powerpoint/2010/main" val="1659848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1B2DA7-DDDB-4CB8-8F01-47698399E94B}"/>
              </a:ext>
            </a:extLst>
          </p:cNvPr>
          <p:cNvSpPr>
            <a:spLocks noGrp="1"/>
          </p:cNvSpPr>
          <p:nvPr>
            <p:ph type="title"/>
          </p:nvPr>
        </p:nvSpPr>
        <p:spPr/>
        <p:txBody>
          <a:bodyPr/>
          <a:lstStyle/>
          <a:p>
            <a:r>
              <a:rPr lang="de-DE" dirty="0"/>
              <a:t>Fachanforderungen Dänisch</a:t>
            </a:r>
          </a:p>
        </p:txBody>
      </p:sp>
      <p:sp>
        <p:nvSpPr>
          <p:cNvPr id="3" name="Inhaltsplatzhalter 2">
            <a:extLst>
              <a:ext uri="{FF2B5EF4-FFF2-40B4-BE49-F238E27FC236}">
                <a16:creationId xmlns:a16="http://schemas.microsoft.com/office/drawing/2014/main" id="{2D01E87D-6413-4437-824D-D6BD49631DA5}"/>
              </a:ext>
            </a:extLst>
          </p:cNvPr>
          <p:cNvSpPr>
            <a:spLocks noGrp="1"/>
          </p:cNvSpPr>
          <p:nvPr>
            <p:ph idx="1"/>
          </p:nvPr>
        </p:nvSpPr>
        <p:spPr>
          <a:xfrm>
            <a:off x="838200" y="1489587"/>
            <a:ext cx="10515600" cy="4687376"/>
          </a:xfrm>
        </p:spPr>
        <p:txBody>
          <a:bodyPr/>
          <a:lstStyle/>
          <a:p>
            <a:pPr marL="0" indent="0">
              <a:buNone/>
            </a:pPr>
            <a:r>
              <a:rPr lang="de-DE" dirty="0"/>
              <a:t>Kompetenzbereich interkulturelle Kompetenz (S. 33):</a:t>
            </a:r>
          </a:p>
          <a:p>
            <a:pPr marL="0" indent="0">
              <a:buNone/>
            </a:pPr>
            <a:endParaRPr lang="de-DE" dirty="0"/>
          </a:p>
          <a:p>
            <a:pPr marL="0" indent="0">
              <a:buNone/>
            </a:pPr>
            <a:endParaRPr lang="de-DE" dirty="0"/>
          </a:p>
          <a:p>
            <a:pPr marL="0" indent="0">
              <a:buNone/>
            </a:pPr>
            <a:endParaRPr lang="de-DE" dirty="0"/>
          </a:p>
          <a:p>
            <a:pPr marL="0" indent="0">
              <a:buNone/>
            </a:pPr>
            <a:endParaRPr lang="de-DE" dirty="0"/>
          </a:p>
          <a:p>
            <a:pPr marL="0" indent="0">
              <a:buNone/>
            </a:pPr>
            <a:endParaRPr lang="de-DE" dirty="0"/>
          </a:p>
          <a:p>
            <a:pPr marL="0" indent="0">
              <a:buNone/>
            </a:pPr>
            <a:r>
              <a:rPr lang="de-DE" dirty="0"/>
              <a:t>Themen und Inhalte des Unterrichts, Themenbereich 4: Kultur og </a:t>
            </a:r>
            <a:r>
              <a:rPr lang="de-DE" dirty="0" err="1"/>
              <a:t>medier</a:t>
            </a:r>
            <a:r>
              <a:rPr lang="de-DE" dirty="0"/>
              <a:t> (S. 76)</a:t>
            </a:r>
          </a:p>
          <a:p>
            <a:pPr marL="0" indent="0">
              <a:buNone/>
            </a:pPr>
            <a:endParaRPr lang="de-DE" dirty="0"/>
          </a:p>
        </p:txBody>
      </p:sp>
      <p:pic>
        <p:nvPicPr>
          <p:cNvPr id="5" name="Grafik 4">
            <a:extLst>
              <a:ext uri="{FF2B5EF4-FFF2-40B4-BE49-F238E27FC236}">
                <a16:creationId xmlns:a16="http://schemas.microsoft.com/office/drawing/2014/main" id="{FA3B92F5-AFA1-49AB-9D75-A94C4E8223FA}"/>
              </a:ext>
            </a:extLst>
          </p:cNvPr>
          <p:cNvPicPr>
            <a:picLocks noChangeAspect="1"/>
          </p:cNvPicPr>
          <p:nvPr/>
        </p:nvPicPr>
        <p:blipFill>
          <a:blip r:embed="rId3"/>
          <a:stretch>
            <a:fillRect/>
          </a:stretch>
        </p:blipFill>
        <p:spPr>
          <a:xfrm>
            <a:off x="3526314" y="5111131"/>
            <a:ext cx="7198220" cy="1618790"/>
          </a:xfrm>
          <a:prstGeom prst="rect">
            <a:avLst/>
          </a:prstGeom>
          <a:ln>
            <a:solidFill>
              <a:schemeClr val="tx1">
                <a:lumMod val="50000"/>
                <a:lumOff val="50000"/>
              </a:schemeClr>
            </a:solidFill>
          </a:ln>
        </p:spPr>
      </p:pic>
      <p:graphicFrame>
        <p:nvGraphicFramePr>
          <p:cNvPr id="8" name="Tabelle 8">
            <a:extLst>
              <a:ext uri="{FF2B5EF4-FFF2-40B4-BE49-F238E27FC236}">
                <a16:creationId xmlns:a16="http://schemas.microsoft.com/office/drawing/2014/main" id="{BEAF3109-DD68-4CD8-80AD-8A36669EA3C2}"/>
              </a:ext>
            </a:extLst>
          </p:cNvPr>
          <p:cNvGraphicFramePr>
            <a:graphicFrameLocks noGrp="1"/>
          </p:cNvGraphicFramePr>
          <p:nvPr>
            <p:extLst>
              <p:ext uri="{D42A27DB-BD31-4B8C-83A1-F6EECF244321}">
                <p14:modId xmlns:p14="http://schemas.microsoft.com/office/powerpoint/2010/main" val="2604385590"/>
              </p:ext>
            </p:extLst>
          </p:nvPr>
        </p:nvGraphicFramePr>
        <p:xfrm>
          <a:off x="929148" y="2024186"/>
          <a:ext cx="11166987" cy="2383348"/>
        </p:xfrm>
        <a:graphic>
          <a:graphicData uri="http://schemas.openxmlformats.org/drawingml/2006/table">
            <a:tbl>
              <a:tblPr firstRow="1" bandRow="1">
                <a:tableStyleId>{F5AB1C69-6EDB-4FF4-983F-18BD219EF322}</a:tableStyleId>
              </a:tblPr>
              <a:tblGrid>
                <a:gridCol w="3722329">
                  <a:extLst>
                    <a:ext uri="{9D8B030D-6E8A-4147-A177-3AD203B41FA5}">
                      <a16:colId xmlns:a16="http://schemas.microsoft.com/office/drawing/2014/main" val="1923856853"/>
                    </a:ext>
                  </a:extLst>
                </a:gridCol>
                <a:gridCol w="3722329">
                  <a:extLst>
                    <a:ext uri="{9D8B030D-6E8A-4147-A177-3AD203B41FA5}">
                      <a16:colId xmlns:a16="http://schemas.microsoft.com/office/drawing/2014/main" val="752173077"/>
                    </a:ext>
                  </a:extLst>
                </a:gridCol>
                <a:gridCol w="3722329">
                  <a:extLst>
                    <a:ext uri="{9D8B030D-6E8A-4147-A177-3AD203B41FA5}">
                      <a16:colId xmlns:a16="http://schemas.microsoft.com/office/drawing/2014/main" val="3970742087"/>
                    </a:ext>
                  </a:extLst>
                </a:gridCol>
              </a:tblGrid>
              <a:tr h="608652">
                <a:tc>
                  <a:txBody>
                    <a:bodyPr/>
                    <a:lstStyle/>
                    <a:p>
                      <a:r>
                        <a:rPr lang="de-DE" dirty="0"/>
                        <a:t>Erster allgemeinbildender Schulabschluss</a:t>
                      </a:r>
                    </a:p>
                  </a:txBody>
                  <a:tcPr/>
                </a:tc>
                <a:tc>
                  <a:txBody>
                    <a:bodyPr/>
                    <a:lstStyle/>
                    <a:p>
                      <a:r>
                        <a:rPr lang="de-DE" dirty="0"/>
                        <a:t>Mittlerer Schulabschluss</a:t>
                      </a:r>
                    </a:p>
                  </a:txBody>
                  <a:tcPr/>
                </a:tc>
                <a:tc>
                  <a:txBody>
                    <a:bodyPr/>
                    <a:lstStyle/>
                    <a:p>
                      <a:r>
                        <a:rPr lang="de-DE" dirty="0"/>
                        <a:t>Übergang in die Oberstufe</a:t>
                      </a:r>
                    </a:p>
                  </a:txBody>
                  <a:tcPr/>
                </a:tc>
                <a:extLst>
                  <a:ext uri="{0D108BD9-81ED-4DB2-BD59-A6C34878D82A}">
                    <a16:rowId xmlns:a16="http://schemas.microsoft.com/office/drawing/2014/main" val="2713565027"/>
                  </a:ext>
                </a:extLst>
              </a:tr>
              <a:tr h="347801">
                <a:tc gridSpan="3">
                  <a:txBody>
                    <a:bodyPr/>
                    <a:lstStyle/>
                    <a:p>
                      <a:r>
                        <a:rPr lang="de-DE" dirty="0"/>
                        <a:t>Die Schülerinnen und Schüler … </a:t>
                      </a:r>
                    </a:p>
                  </a:txBody>
                  <a:tcPr/>
                </a:tc>
                <a:tc hMerge="1">
                  <a:txBody>
                    <a:bodyPr/>
                    <a:lstStyle/>
                    <a:p>
                      <a:endParaRPr lang="de-DE" dirty="0"/>
                    </a:p>
                  </a:txBody>
                  <a:tcPr/>
                </a:tc>
                <a:tc hMerge="1">
                  <a:txBody>
                    <a:bodyPr/>
                    <a:lstStyle/>
                    <a:p>
                      <a:endParaRPr lang="de-DE" dirty="0"/>
                    </a:p>
                  </a:txBody>
                  <a:tcPr/>
                </a:tc>
                <a:extLst>
                  <a:ext uri="{0D108BD9-81ED-4DB2-BD59-A6C34878D82A}">
                    <a16:rowId xmlns:a16="http://schemas.microsoft.com/office/drawing/2014/main" val="548813366"/>
                  </a:ext>
                </a:extLst>
              </a:tr>
              <a:tr h="1377508">
                <a:tc>
                  <a:txBody>
                    <a:bodyPr/>
                    <a:lstStyle/>
                    <a:p>
                      <a:r>
                        <a:rPr lang="de-DE" sz="1600" b="0" i="0" u="none" strike="noStrike" kern="1200" baseline="0" dirty="0">
                          <a:solidFill>
                            <a:schemeClr val="dk1"/>
                          </a:solidFill>
                          <a:latin typeface="+mn-lt"/>
                          <a:ea typeface="+mn-ea"/>
                          <a:cs typeface="+mn-cs"/>
                        </a:rPr>
                        <a:t>kennen gängige Sicht- und Wahrnehmungsweisen,</a:t>
                      </a:r>
                    </a:p>
                    <a:p>
                      <a:r>
                        <a:rPr lang="de-DE" sz="1600" b="0" i="0" u="none" strike="noStrike" kern="1200" baseline="0" dirty="0">
                          <a:solidFill>
                            <a:schemeClr val="dk1"/>
                          </a:solidFill>
                          <a:latin typeface="+mn-lt"/>
                          <a:ea typeface="+mn-ea"/>
                          <a:cs typeface="+mn-cs"/>
                        </a:rPr>
                        <a:t>Vorurteile und Stereotype bezogen auf die eigene und die dänische Kultur.</a:t>
                      </a:r>
                      <a:endParaRPr lang="de-DE" sz="1600" dirty="0"/>
                    </a:p>
                  </a:txBody>
                  <a:tcPr/>
                </a:tc>
                <a:tc>
                  <a:txBody>
                    <a:bodyPr/>
                    <a:lstStyle/>
                    <a:p>
                      <a:r>
                        <a:rPr lang="de-DE" sz="1600" b="0" i="0" u="none" strike="noStrike" kern="1200" baseline="0" dirty="0">
                          <a:solidFill>
                            <a:schemeClr val="dk1"/>
                          </a:solidFill>
                          <a:latin typeface="+mn-lt"/>
                          <a:ea typeface="+mn-ea"/>
                          <a:cs typeface="+mn-cs"/>
                        </a:rPr>
                        <a:t>kennen gängige Sicht- und Wahrnehmungsweisen, Vorurteile und Stereotype bezogen auf die eigene und die dänische Kultur und setzen sich mit ihnen auseinander.</a:t>
                      </a:r>
                      <a:endParaRPr lang="de-DE" sz="1600" dirty="0"/>
                    </a:p>
                  </a:txBody>
                  <a:tcPr/>
                </a:tc>
                <a:tc>
                  <a:txBody>
                    <a:bodyPr/>
                    <a:lstStyle/>
                    <a:p>
                      <a:r>
                        <a:rPr lang="de-DE" sz="1600" b="0" i="0" u="none" strike="noStrike" kern="1200" baseline="0" dirty="0">
                          <a:solidFill>
                            <a:schemeClr val="dk1"/>
                          </a:solidFill>
                          <a:latin typeface="+mn-lt"/>
                          <a:ea typeface="+mn-ea"/>
                          <a:cs typeface="+mn-cs"/>
                        </a:rPr>
                        <a:t>kennen Sicht- und Wahrnehmungsweisen,</a:t>
                      </a:r>
                    </a:p>
                    <a:p>
                      <a:r>
                        <a:rPr lang="de-DE" sz="1600" b="0" i="0" u="none" strike="noStrike" kern="1200" baseline="0" dirty="0">
                          <a:solidFill>
                            <a:schemeClr val="dk1"/>
                          </a:solidFill>
                          <a:latin typeface="+mn-lt"/>
                          <a:ea typeface="+mn-ea"/>
                          <a:cs typeface="+mn-cs"/>
                        </a:rPr>
                        <a:t>Vorurteile und Stereotype</a:t>
                      </a:r>
                    </a:p>
                    <a:p>
                      <a:r>
                        <a:rPr lang="de-DE" sz="1600" b="0" i="0" u="none" strike="noStrike" kern="1200" baseline="0" dirty="0">
                          <a:solidFill>
                            <a:schemeClr val="dk1"/>
                          </a:solidFill>
                          <a:latin typeface="+mn-lt"/>
                          <a:ea typeface="+mn-ea"/>
                          <a:cs typeface="+mn-cs"/>
                        </a:rPr>
                        <a:t>bezogen auf die eigene und die dänische Kultur und reflektieren diese.</a:t>
                      </a:r>
                      <a:endParaRPr lang="de-DE" sz="1600" dirty="0"/>
                    </a:p>
                  </a:txBody>
                  <a:tcPr/>
                </a:tc>
                <a:extLst>
                  <a:ext uri="{0D108BD9-81ED-4DB2-BD59-A6C34878D82A}">
                    <a16:rowId xmlns:a16="http://schemas.microsoft.com/office/drawing/2014/main" val="1154480984"/>
                  </a:ext>
                </a:extLst>
              </a:tr>
            </a:tbl>
          </a:graphicData>
        </a:graphic>
      </p:graphicFrame>
      <p:pic>
        <p:nvPicPr>
          <p:cNvPr id="10" name="Grafik 9">
            <a:extLst>
              <a:ext uri="{FF2B5EF4-FFF2-40B4-BE49-F238E27FC236}">
                <a16:creationId xmlns:a16="http://schemas.microsoft.com/office/drawing/2014/main" id="{08E2096B-A409-479D-88A3-A02BB8DAC342}"/>
              </a:ext>
            </a:extLst>
          </p:cNvPr>
          <p:cNvPicPr>
            <a:picLocks noChangeAspect="1"/>
          </p:cNvPicPr>
          <p:nvPr/>
        </p:nvPicPr>
        <p:blipFill>
          <a:blip r:embed="rId4"/>
          <a:stretch>
            <a:fillRect/>
          </a:stretch>
        </p:blipFill>
        <p:spPr>
          <a:xfrm>
            <a:off x="9597343" y="44244"/>
            <a:ext cx="2498792" cy="1902542"/>
          </a:xfrm>
          <a:prstGeom prst="rect">
            <a:avLst/>
          </a:prstGeom>
          <a:ln>
            <a:solidFill>
              <a:schemeClr val="tx1">
                <a:lumMod val="50000"/>
                <a:lumOff val="50000"/>
              </a:schemeClr>
            </a:solidFill>
          </a:ln>
        </p:spPr>
      </p:pic>
      <p:sp>
        <p:nvSpPr>
          <p:cNvPr id="12" name="Textfeld 11">
            <a:extLst>
              <a:ext uri="{FF2B5EF4-FFF2-40B4-BE49-F238E27FC236}">
                <a16:creationId xmlns:a16="http://schemas.microsoft.com/office/drawing/2014/main" id="{439B4724-CC08-46CB-9AFB-341505345880}"/>
              </a:ext>
            </a:extLst>
          </p:cNvPr>
          <p:cNvSpPr txBox="1"/>
          <p:nvPr/>
        </p:nvSpPr>
        <p:spPr>
          <a:xfrm>
            <a:off x="105082" y="6510461"/>
            <a:ext cx="6094770" cy="276999"/>
          </a:xfrm>
          <a:prstGeom prst="rect">
            <a:avLst/>
          </a:prstGeom>
          <a:noFill/>
        </p:spPr>
        <p:txBody>
          <a:bodyPr wrap="square">
            <a:spAutoFit/>
          </a:bodyPr>
          <a:lstStyle/>
          <a:p>
            <a:r>
              <a:rPr lang="de-DE" sz="1200" dirty="0">
                <a:hlinkClick r:id="rId5"/>
              </a:rPr>
              <a:t>https://fachportal.lernnetz.de/sh/faecher/daenisch/fachanforderungen.html</a:t>
            </a:r>
            <a:r>
              <a:rPr lang="de-DE" sz="1200" dirty="0"/>
              <a:t> </a:t>
            </a:r>
          </a:p>
        </p:txBody>
      </p:sp>
    </p:spTree>
    <p:extLst>
      <p:ext uri="{BB962C8B-B14F-4D97-AF65-F5344CB8AC3E}">
        <p14:creationId xmlns:p14="http://schemas.microsoft.com/office/powerpoint/2010/main" val="41764984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29075" y="375007"/>
            <a:ext cx="6961905" cy="6278642"/>
          </a:xfrm>
          <a:prstGeom prst="rect">
            <a:avLst/>
          </a:prstGeom>
          <a:noFill/>
        </p:spPr>
        <p:txBody>
          <a:bodyPr wrap="square" rtlCol="0">
            <a:spAutoFit/>
          </a:bodyPr>
          <a:lstStyle/>
          <a:p>
            <a:r>
              <a:rPr lang="de-DE" sz="2400" b="1" dirty="0"/>
              <a:t>Hintergrund:</a:t>
            </a:r>
          </a:p>
          <a:p>
            <a:pPr marL="285750" indent="-285750">
              <a:buFont typeface="Arial" panose="020B0604020202020204" pitchFamily="34" charset="0"/>
              <a:buChar char="•"/>
            </a:pPr>
            <a:endParaRPr lang="de-DE" sz="1800" dirty="0"/>
          </a:p>
          <a:p>
            <a:r>
              <a:rPr lang="de-DE" sz="1800" b="1" dirty="0"/>
              <a:t>Deutsch-dänische Stereotype </a:t>
            </a:r>
            <a:r>
              <a:rPr lang="de-DE" sz="1800" dirty="0"/>
              <a:t>– </a:t>
            </a:r>
            <a:r>
              <a:rPr lang="de-DE" sz="1800" i="1" dirty="0"/>
              <a:t>Nationale Stereotype und Marketingstrategien in der deutsch-dänischen interkulturellen Kommunikation – </a:t>
            </a:r>
            <a:r>
              <a:rPr lang="de-DE" sz="1800" dirty="0" err="1"/>
              <a:t>SMiK</a:t>
            </a:r>
            <a:r>
              <a:rPr lang="de-DE" sz="1800" dirty="0"/>
              <a:t> 2012-2015 (Interreg 4A) </a:t>
            </a:r>
            <a:r>
              <a:rPr lang="de-DE" sz="1800" i="1" dirty="0"/>
              <a:t>: </a:t>
            </a:r>
            <a:r>
              <a:rPr lang="de-DE" sz="1800" dirty="0">
                <a:hlinkClick r:id="rId3"/>
              </a:rPr>
              <a:t>www.stereotypenprojekt.eu</a:t>
            </a:r>
            <a:r>
              <a:rPr lang="de-DE" sz="1800" dirty="0"/>
              <a:t> </a:t>
            </a:r>
          </a:p>
          <a:p>
            <a:pPr marL="628650" lvl="1" indent="-285750">
              <a:buFont typeface="Arial" panose="020B0604020202020204" pitchFamily="34" charset="0"/>
              <a:buChar char="•"/>
            </a:pPr>
            <a:r>
              <a:rPr lang="de-DE" sz="1800" dirty="0"/>
              <a:t>Forschungs- und Entwicklungsprojekt in Zusammenarbeit mit Jörg Kilian und Sonja </a:t>
            </a:r>
            <a:r>
              <a:rPr lang="de-DE" sz="1800" dirty="0" err="1"/>
              <a:t>Vandermeeren</a:t>
            </a:r>
            <a:r>
              <a:rPr lang="de-DE" sz="1800" dirty="0"/>
              <a:t> an der Christian-Albrechts-Universität zu Kiel</a:t>
            </a:r>
          </a:p>
          <a:p>
            <a:endParaRPr lang="de-DE" sz="1800" dirty="0"/>
          </a:p>
          <a:p>
            <a:r>
              <a:rPr lang="de-DE" sz="1800" b="1" dirty="0"/>
              <a:t>Deutsch-dänische Zusammenarbeit</a:t>
            </a:r>
            <a:r>
              <a:rPr lang="de-DE" sz="1800" dirty="0"/>
              <a:t>: </a:t>
            </a:r>
            <a:r>
              <a:rPr lang="de-DE" sz="1800" dirty="0" err="1"/>
              <a:t>kultKIT</a:t>
            </a:r>
            <a:r>
              <a:rPr lang="de-DE" sz="1800" dirty="0"/>
              <a:t> 2015-2019 (Interreg 5A) – </a:t>
            </a:r>
            <a:r>
              <a:rPr lang="de-DE" sz="1800" dirty="0">
                <a:hlinkClick r:id="rId4"/>
              </a:rPr>
              <a:t>www.kultkit.eu</a:t>
            </a:r>
            <a:r>
              <a:rPr lang="de-DE" sz="1800" dirty="0"/>
              <a:t> </a:t>
            </a:r>
          </a:p>
          <a:p>
            <a:pPr marL="628650" lvl="1" indent="-285750">
              <a:buFont typeface="Arial" panose="020B0604020202020204" pitchFamily="34" charset="0"/>
              <a:buChar char="•"/>
            </a:pPr>
            <a:r>
              <a:rPr lang="de-DE" sz="1800" dirty="0"/>
              <a:t>Zusammenarbeit auf kommunaler Ebene zwischen städtischen Verwaltungen und Kreisen in Schleswig-Holstein und Südostdänemark</a:t>
            </a:r>
          </a:p>
          <a:p>
            <a:pPr marL="628650" lvl="1" indent="-285750">
              <a:buFont typeface="Arial" panose="020B0604020202020204" pitchFamily="34" charset="0"/>
              <a:buChar char="•"/>
            </a:pPr>
            <a:r>
              <a:rPr lang="de-DE" sz="1800" dirty="0"/>
              <a:t>Förderung von kleineren Begegnungsprojekten in den Bereichen Kultur, Bildung, Sport und Freizeit</a:t>
            </a:r>
          </a:p>
          <a:p>
            <a:pPr marL="628650" lvl="1" indent="-285750">
              <a:buFont typeface="Arial" panose="020B0604020202020204" pitchFamily="34" charset="0"/>
              <a:buChar char="•"/>
            </a:pPr>
            <a:r>
              <a:rPr lang="de-DE" sz="1800" dirty="0"/>
              <a:t>Interkulturelle Kommunikation und Zusammenarbeit in der Praxis</a:t>
            </a:r>
          </a:p>
          <a:p>
            <a:endParaRPr lang="de-DE" sz="1800" dirty="0"/>
          </a:p>
          <a:p>
            <a:r>
              <a:rPr lang="de-DE" sz="1800" b="1" dirty="0"/>
              <a:t>Interkulturelles Verständnis</a:t>
            </a:r>
            <a:r>
              <a:rPr lang="de-DE" sz="1800" dirty="0"/>
              <a:t>: 2020-2023 (Aarhus Universität, AUFF </a:t>
            </a:r>
            <a:r>
              <a:rPr lang="de-DE" sz="1800" dirty="0" err="1"/>
              <a:t>Starting</a:t>
            </a:r>
            <a:r>
              <a:rPr lang="de-DE" sz="1800" dirty="0"/>
              <a:t> Grant)</a:t>
            </a:r>
          </a:p>
          <a:p>
            <a:pPr marL="628650" lvl="1" indent="-285750">
              <a:buFont typeface="Arial" panose="020B0604020202020204" pitchFamily="34" charset="0"/>
              <a:buChar char="•"/>
            </a:pPr>
            <a:r>
              <a:rPr lang="de-DE" sz="1800" dirty="0"/>
              <a:t>Forschungsprojekt unter Mitarbeit von Anke Heier </a:t>
            </a:r>
          </a:p>
        </p:txBody>
      </p:sp>
      <p:pic>
        <p:nvPicPr>
          <p:cNvPr id="9" name="Billede 7">
            <a:extLst>
              <a:ext uri="{FF2B5EF4-FFF2-40B4-BE49-F238E27FC236}">
                <a16:creationId xmlns:a16="http://schemas.microsoft.com/office/drawing/2014/main" id="{266B0D7A-13C5-453E-9DB3-34BB682BBAE1}"/>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7690980" y="5799550"/>
            <a:ext cx="4192449" cy="824823"/>
          </a:xfrm>
          <a:prstGeom prst="rect">
            <a:avLst/>
          </a:prstGeom>
        </p:spPr>
      </p:pic>
      <p:sp>
        <p:nvSpPr>
          <p:cNvPr id="10" name="Pladsholder til indhold 2">
            <a:extLst>
              <a:ext uri="{FF2B5EF4-FFF2-40B4-BE49-F238E27FC236}">
                <a16:creationId xmlns:a16="http://schemas.microsoft.com/office/drawing/2014/main" id="{82056EA3-4E01-4511-A539-0057EEEE366C}"/>
              </a:ext>
            </a:extLst>
          </p:cNvPr>
          <p:cNvSpPr txBox="1">
            <a:spLocks/>
          </p:cNvSpPr>
          <p:nvPr/>
        </p:nvSpPr>
        <p:spPr>
          <a:xfrm>
            <a:off x="5737123" y="3005039"/>
            <a:ext cx="6304935" cy="258209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de-DE" sz="2000" b="1" dirty="0"/>
              <a:t>Wissenschaftliche Publikationen:</a:t>
            </a:r>
            <a:endParaRPr lang="da-DK" altLang="da-DK" sz="2000" dirty="0"/>
          </a:p>
          <a:p>
            <a:pPr eaLnBrk="0" fontAlgn="base" hangingPunct="0">
              <a:spcBef>
                <a:spcPct val="0"/>
              </a:spcBef>
              <a:spcAft>
                <a:spcPct val="0"/>
              </a:spcAft>
            </a:pPr>
            <a:r>
              <a:rPr lang="da-DK" altLang="da-DK" sz="1800" dirty="0" err="1"/>
              <a:t>Hallsteinsdóttir</a:t>
            </a:r>
            <a:r>
              <a:rPr lang="da-DK" altLang="da-DK" sz="1800" dirty="0"/>
              <a:t>, Erla/Kilian, Jörg (</a:t>
            </a:r>
            <a:r>
              <a:rPr lang="da-DK" altLang="da-DK" sz="1800" dirty="0" err="1"/>
              <a:t>Hrsg</a:t>
            </a:r>
            <a:r>
              <a:rPr lang="da-DK" altLang="da-DK" sz="1800" dirty="0"/>
              <a:t>.). 2016. </a:t>
            </a:r>
            <a:r>
              <a:rPr lang="da-DK" altLang="da-DK" sz="1800" i="1" dirty="0"/>
              <a:t>Linguistik online </a:t>
            </a:r>
            <a:r>
              <a:rPr lang="da-DK" altLang="da-DK" sz="1800" dirty="0"/>
              <a:t>79</a:t>
            </a:r>
            <a:r>
              <a:rPr lang="da-DK" altLang="da-DK" sz="1800" i="1" dirty="0"/>
              <a:t>:</a:t>
            </a:r>
            <a:r>
              <a:rPr lang="da-DK" altLang="da-DK" sz="1800" dirty="0"/>
              <a:t> </a:t>
            </a:r>
            <a:r>
              <a:rPr lang="da-DK" altLang="da-DK" sz="1800" i="1" dirty="0"/>
              <a:t>{deutsch} und {dänisch} im Stereotyp: Stereotypenwelten und ihre sprachlich-kulturellen Konstituierungsformen.</a:t>
            </a:r>
            <a:r>
              <a:rPr lang="da-DK" altLang="da-DK" sz="1800" dirty="0"/>
              <a:t> </a:t>
            </a:r>
            <a:r>
              <a:rPr lang="da-DK" altLang="da-DK" sz="1800" dirty="0">
                <a:hlinkClick r:id="rId6"/>
              </a:rPr>
              <a:t>https://bop.unibe.ch/linguistik-online/issue/view/678</a:t>
            </a:r>
            <a:r>
              <a:rPr lang="da-DK" altLang="da-DK" sz="1800" dirty="0"/>
              <a:t> </a:t>
            </a:r>
          </a:p>
          <a:p>
            <a:pPr eaLnBrk="0" fontAlgn="base" hangingPunct="0">
              <a:spcBef>
                <a:spcPct val="0"/>
              </a:spcBef>
              <a:spcAft>
                <a:spcPct val="0"/>
              </a:spcAft>
            </a:pPr>
            <a:r>
              <a:rPr lang="da-DK" altLang="da-DK" sz="1800" dirty="0" err="1"/>
              <a:t>Hallsteinsdóttir</a:t>
            </a:r>
            <a:r>
              <a:rPr lang="da-DK" altLang="da-DK" sz="1800" dirty="0"/>
              <a:t>, Erla et al. (</a:t>
            </a:r>
            <a:r>
              <a:rPr lang="da-DK" altLang="da-DK" sz="1800" dirty="0" err="1"/>
              <a:t>Hrsg</a:t>
            </a:r>
            <a:r>
              <a:rPr lang="da-DK" altLang="da-DK" sz="1800" dirty="0"/>
              <a:t>.). 2016. Perspektiven der </a:t>
            </a:r>
            <a:r>
              <a:rPr lang="da-DK" altLang="da-DK" sz="1800" dirty="0" err="1"/>
              <a:t>Stereotypenforschung</a:t>
            </a:r>
            <a:r>
              <a:rPr lang="da-DK" altLang="da-DK" sz="1800" dirty="0"/>
              <a:t>. Frankfurt am Main etc.: Peter Lang. </a:t>
            </a:r>
            <a:endParaRPr lang="de-DE" sz="1800" b="1" dirty="0"/>
          </a:p>
          <a:p>
            <a:pPr eaLnBrk="0" fontAlgn="base" hangingPunct="0">
              <a:spcBef>
                <a:spcPct val="0"/>
              </a:spcBef>
              <a:spcAft>
                <a:spcPct val="0"/>
              </a:spcAft>
            </a:pPr>
            <a:r>
              <a:rPr lang="de-DE" sz="1800" dirty="0"/>
              <a:t>Publikationsliste auf der Projekthomepage: </a:t>
            </a:r>
            <a:r>
              <a:rPr lang="de-DE" sz="1800" dirty="0">
                <a:hlinkClick r:id="rId7"/>
              </a:rPr>
              <a:t>https://www.stereotypenprojekt.eu/projektresultate-r-1/smik-publikationer-n/</a:t>
            </a:r>
            <a:r>
              <a:rPr lang="de-DE" sz="1800" dirty="0"/>
              <a:t> </a:t>
            </a:r>
          </a:p>
        </p:txBody>
      </p:sp>
      <p:sp>
        <p:nvSpPr>
          <p:cNvPr id="12" name="TextBox 1">
            <a:extLst>
              <a:ext uri="{FF2B5EF4-FFF2-40B4-BE49-F238E27FC236}">
                <a16:creationId xmlns:a16="http://schemas.microsoft.com/office/drawing/2014/main" id="{215C8735-0035-4919-8182-64F8054A9E75}"/>
              </a:ext>
            </a:extLst>
          </p:cNvPr>
          <p:cNvSpPr txBox="1"/>
          <p:nvPr/>
        </p:nvSpPr>
        <p:spPr>
          <a:xfrm>
            <a:off x="5678130" y="587428"/>
            <a:ext cx="7564693" cy="1938992"/>
          </a:xfrm>
          <a:prstGeom prst="rect">
            <a:avLst/>
          </a:prstGeom>
          <a:noFill/>
        </p:spPr>
        <p:txBody>
          <a:bodyPr wrap="square" rtlCol="0">
            <a:spAutoFit/>
          </a:bodyPr>
          <a:lstStyle/>
          <a:p>
            <a:r>
              <a:rPr lang="en-US" sz="3200" dirty="0" err="1"/>
              <a:t>Vielen</a:t>
            </a:r>
            <a:r>
              <a:rPr lang="en-US" sz="3200" dirty="0"/>
              <a:t> Dank f</a:t>
            </a:r>
            <a:r>
              <a:rPr lang="de-DE" sz="3200" dirty="0" err="1"/>
              <a:t>ür</a:t>
            </a:r>
            <a:r>
              <a:rPr lang="de-DE" sz="3200" dirty="0"/>
              <a:t> Ihre Aufmerksamkeit!</a:t>
            </a:r>
          </a:p>
          <a:p>
            <a:endParaRPr lang="de-DE" sz="2000" dirty="0">
              <a:hlinkClick r:id="rId8"/>
            </a:endParaRPr>
          </a:p>
          <a:p>
            <a:r>
              <a:rPr lang="de-DE" sz="2400" dirty="0">
                <a:hlinkClick r:id="rId9"/>
              </a:rPr>
              <a:t>ehall@cc.au.dk</a:t>
            </a:r>
            <a:r>
              <a:rPr lang="de-DE" sz="2400" dirty="0"/>
              <a:t> </a:t>
            </a:r>
          </a:p>
          <a:p>
            <a:r>
              <a:rPr lang="is-IS" sz="2400" dirty="0">
                <a:hlinkClick r:id="rId3"/>
              </a:rPr>
              <a:t>www.stereotypenprojekt.eu</a:t>
            </a:r>
            <a:r>
              <a:rPr lang="is-IS" sz="2400" dirty="0"/>
              <a:t> </a:t>
            </a:r>
            <a:endParaRPr lang="de-DE" sz="2400" dirty="0"/>
          </a:p>
          <a:p>
            <a:endParaRPr lang="de-DE" sz="2000" dirty="0"/>
          </a:p>
        </p:txBody>
      </p:sp>
    </p:spTree>
    <p:extLst>
      <p:ext uri="{BB962C8B-B14F-4D97-AF65-F5344CB8AC3E}">
        <p14:creationId xmlns:p14="http://schemas.microsoft.com/office/powerpoint/2010/main" val="41089980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4A887F-7258-42AF-9342-C2D02BE9D7BC}"/>
              </a:ext>
            </a:extLst>
          </p:cNvPr>
          <p:cNvSpPr>
            <a:spLocks noGrp="1"/>
          </p:cNvSpPr>
          <p:nvPr>
            <p:ph type="title"/>
          </p:nvPr>
        </p:nvSpPr>
        <p:spPr>
          <a:xfrm>
            <a:off x="838200" y="365125"/>
            <a:ext cx="8490155" cy="1325563"/>
          </a:xfrm>
        </p:spPr>
        <p:txBody>
          <a:bodyPr/>
          <a:lstStyle/>
          <a:p>
            <a:r>
              <a:rPr lang="de-DE" dirty="0"/>
              <a:t>Leitfaden zu den Fachanforderungen Dänisch</a:t>
            </a:r>
          </a:p>
        </p:txBody>
      </p:sp>
      <p:sp>
        <p:nvSpPr>
          <p:cNvPr id="3" name="Inhaltsplatzhalter 2">
            <a:extLst>
              <a:ext uri="{FF2B5EF4-FFF2-40B4-BE49-F238E27FC236}">
                <a16:creationId xmlns:a16="http://schemas.microsoft.com/office/drawing/2014/main" id="{E03A9BC7-CC7F-4FD3-B79B-1ABAB38082B6}"/>
              </a:ext>
            </a:extLst>
          </p:cNvPr>
          <p:cNvSpPr>
            <a:spLocks noGrp="1"/>
          </p:cNvSpPr>
          <p:nvPr>
            <p:ph idx="1"/>
          </p:nvPr>
        </p:nvSpPr>
        <p:spPr/>
        <p:txBody>
          <a:bodyPr>
            <a:normAutofit/>
          </a:bodyPr>
          <a:lstStyle/>
          <a:p>
            <a:pPr marL="0" indent="0" algn="l">
              <a:lnSpc>
                <a:spcPct val="100000"/>
              </a:lnSpc>
              <a:buNone/>
            </a:pPr>
            <a:r>
              <a:rPr lang="de-DE" sz="1800" b="0" i="0" u="none" strike="noStrike" baseline="0" dirty="0">
                <a:solidFill>
                  <a:srgbClr val="494948"/>
                </a:solidFill>
                <a:latin typeface="AvenirNextLTPro-Light"/>
              </a:rPr>
              <a:t>Interkulturelle (kommunikative) Kompetenz</a:t>
            </a:r>
          </a:p>
          <a:p>
            <a:pPr marL="0" indent="0" algn="l">
              <a:lnSpc>
                <a:spcPct val="100000"/>
              </a:lnSpc>
              <a:buNone/>
            </a:pPr>
            <a:r>
              <a:rPr lang="de-DE" sz="1800" b="0" i="0" u="none" strike="noStrike" baseline="0" dirty="0">
                <a:solidFill>
                  <a:srgbClr val="494948"/>
                </a:solidFill>
                <a:latin typeface="AvenirNextLTPro-Light"/>
              </a:rPr>
              <a:t>„Die Entwicklung interkultureller Kompetenz soll Schülerinnen und Schüler mit dem Lernen der Nachbarsprache zu grenzüberschreitender Handlungsfähigkeit verhelfen. Sie sind jedoch nicht immer frei von stereotypem Denken, das es gilt zu enttarnen. Stereotype lassen sich in ihrer Klischeehaftigkeit und im Verhältnis zu Vorurteilen aufdecken. Dies geschieht im Bedarfsfall durch angeleitete Übungen, die sich zum Beispiel auf unterschiedlichste Lebensweisen in Dänemark und/oder Parallelen im grenzüberschreitenden deutsch-dänischen Miteinander beziehen. Stereotype (auf beiden Seiten der Grenze) werden häufig am besten durch die reale Begegnung mit dänischen Gleichaltrigen aufgedeckt und können mit dem gebotenen Respekt als Konstrukte erläutert werden. Stereotype sollten angeleitet von Schülerinnen und Schüler als in Köpfen existierend erkannt werden, aber keinesfalls im Unterricht in irgendeiner Form vermittelt werden.“ (S. 48-49)</a:t>
            </a:r>
            <a:endParaRPr lang="de-DE" dirty="0"/>
          </a:p>
        </p:txBody>
      </p:sp>
      <p:pic>
        <p:nvPicPr>
          <p:cNvPr id="5" name="Grafik 4">
            <a:extLst>
              <a:ext uri="{FF2B5EF4-FFF2-40B4-BE49-F238E27FC236}">
                <a16:creationId xmlns:a16="http://schemas.microsoft.com/office/drawing/2014/main" id="{BC8A2204-D1C1-45F5-8E40-097D2319C1B6}"/>
              </a:ext>
            </a:extLst>
          </p:cNvPr>
          <p:cNvPicPr>
            <a:picLocks noChangeAspect="1"/>
          </p:cNvPicPr>
          <p:nvPr/>
        </p:nvPicPr>
        <p:blipFill>
          <a:blip r:embed="rId2"/>
          <a:stretch>
            <a:fillRect/>
          </a:stretch>
        </p:blipFill>
        <p:spPr>
          <a:xfrm>
            <a:off x="9490362" y="199103"/>
            <a:ext cx="2503037" cy="1924665"/>
          </a:xfrm>
          <a:prstGeom prst="rect">
            <a:avLst/>
          </a:prstGeom>
          <a:ln>
            <a:solidFill>
              <a:schemeClr val="tx1">
                <a:lumMod val="50000"/>
                <a:lumOff val="50000"/>
              </a:schemeClr>
            </a:solidFill>
          </a:ln>
        </p:spPr>
      </p:pic>
      <p:sp>
        <p:nvSpPr>
          <p:cNvPr id="6" name="Textfeld 5">
            <a:extLst>
              <a:ext uri="{FF2B5EF4-FFF2-40B4-BE49-F238E27FC236}">
                <a16:creationId xmlns:a16="http://schemas.microsoft.com/office/drawing/2014/main" id="{6F4A466B-770F-4B8C-BFE5-B56AB54889E5}"/>
              </a:ext>
            </a:extLst>
          </p:cNvPr>
          <p:cNvSpPr txBox="1"/>
          <p:nvPr/>
        </p:nvSpPr>
        <p:spPr>
          <a:xfrm>
            <a:off x="105082" y="6510461"/>
            <a:ext cx="6094770" cy="276999"/>
          </a:xfrm>
          <a:prstGeom prst="rect">
            <a:avLst/>
          </a:prstGeom>
          <a:noFill/>
        </p:spPr>
        <p:txBody>
          <a:bodyPr wrap="square">
            <a:spAutoFit/>
          </a:bodyPr>
          <a:lstStyle/>
          <a:p>
            <a:r>
              <a:rPr lang="de-DE" sz="1200" dirty="0">
                <a:hlinkClick r:id="rId3"/>
              </a:rPr>
              <a:t>https://fachportal.lernnetz.de/sh/faecher/daenisch/fachanforderungen.html</a:t>
            </a:r>
            <a:r>
              <a:rPr lang="de-DE" sz="1200" dirty="0"/>
              <a:t> </a:t>
            </a:r>
          </a:p>
        </p:txBody>
      </p:sp>
    </p:spTree>
    <p:extLst>
      <p:ext uri="{BB962C8B-B14F-4D97-AF65-F5344CB8AC3E}">
        <p14:creationId xmlns:p14="http://schemas.microsoft.com/office/powerpoint/2010/main" val="29636453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85AF63-50C9-4B38-8D7F-B0D3738BEEAE}"/>
              </a:ext>
            </a:extLst>
          </p:cNvPr>
          <p:cNvSpPr>
            <a:spLocks noGrp="1"/>
          </p:cNvSpPr>
          <p:nvPr>
            <p:ph type="title"/>
          </p:nvPr>
        </p:nvSpPr>
        <p:spPr/>
        <p:txBody>
          <a:bodyPr/>
          <a:lstStyle/>
          <a:p>
            <a:r>
              <a:rPr lang="is-IS" dirty="0" err="1"/>
              <a:t>Læreplan</a:t>
            </a:r>
            <a:r>
              <a:rPr lang="is-IS" dirty="0"/>
              <a:t> </a:t>
            </a:r>
            <a:r>
              <a:rPr lang="is-IS" dirty="0" err="1"/>
              <a:t>Tysk</a:t>
            </a:r>
            <a:r>
              <a:rPr lang="is-IS" dirty="0"/>
              <a:t> </a:t>
            </a:r>
            <a:r>
              <a:rPr lang="is-IS" dirty="0" err="1"/>
              <a:t>fortsættersprog</a:t>
            </a:r>
            <a:r>
              <a:rPr lang="is-IS" dirty="0"/>
              <a:t> A – </a:t>
            </a:r>
            <a:r>
              <a:rPr lang="is-IS" dirty="0" err="1"/>
              <a:t>stx</a:t>
            </a:r>
            <a:r>
              <a:rPr lang="is-IS" dirty="0"/>
              <a:t> 2017</a:t>
            </a:r>
            <a:br>
              <a:rPr lang="is-IS" dirty="0"/>
            </a:br>
            <a:r>
              <a:rPr lang="is-IS" dirty="0"/>
              <a:t>Vejledning 2021</a:t>
            </a:r>
            <a:endParaRPr lang="de-DE" dirty="0"/>
          </a:p>
        </p:txBody>
      </p:sp>
      <p:sp>
        <p:nvSpPr>
          <p:cNvPr id="3" name="Inhaltsplatzhalter 2">
            <a:extLst>
              <a:ext uri="{FF2B5EF4-FFF2-40B4-BE49-F238E27FC236}">
                <a16:creationId xmlns:a16="http://schemas.microsoft.com/office/drawing/2014/main" id="{49123EF2-A332-4AB3-842A-7CC850B315FA}"/>
              </a:ext>
            </a:extLst>
          </p:cNvPr>
          <p:cNvSpPr>
            <a:spLocks noGrp="1"/>
          </p:cNvSpPr>
          <p:nvPr>
            <p:ph idx="1"/>
          </p:nvPr>
        </p:nvSpPr>
        <p:spPr/>
        <p:txBody>
          <a:bodyPr>
            <a:normAutofit fontScale="92500" lnSpcReduction="10000"/>
          </a:bodyPr>
          <a:lstStyle/>
          <a:p>
            <a:pPr marL="0" indent="0">
              <a:buNone/>
            </a:pPr>
            <a:r>
              <a:rPr lang="de-DE" sz="2000" b="1" i="1" u="none" strike="noStrike" baseline="0" dirty="0" err="1">
                <a:solidFill>
                  <a:srgbClr val="000000"/>
                </a:solidFill>
              </a:rPr>
              <a:t>Interkulturel</a:t>
            </a:r>
            <a:r>
              <a:rPr lang="de-DE" sz="2000" b="1" i="1" u="none" strike="noStrike" baseline="0" dirty="0">
                <a:solidFill>
                  <a:srgbClr val="000000"/>
                </a:solidFill>
              </a:rPr>
              <a:t> kommunikativ </a:t>
            </a:r>
            <a:r>
              <a:rPr lang="de-DE" sz="2000" b="1" i="1" u="none" strike="noStrike" baseline="0" dirty="0" err="1">
                <a:solidFill>
                  <a:srgbClr val="000000"/>
                </a:solidFill>
              </a:rPr>
              <a:t>kompetence</a:t>
            </a:r>
            <a:endParaRPr lang="da-DK" sz="2000" b="0" i="0" u="none" strike="noStrike" baseline="0" dirty="0">
              <a:solidFill>
                <a:srgbClr val="000000"/>
              </a:solidFill>
            </a:endParaRPr>
          </a:p>
          <a:p>
            <a:pPr marL="0" indent="0">
              <a:buNone/>
            </a:pPr>
            <a:r>
              <a:rPr lang="da-DK" sz="2000" b="0" i="0" u="none" strike="noStrike" baseline="0" dirty="0">
                <a:solidFill>
                  <a:srgbClr val="000000"/>
                </a:solidFill>
              </a:rPr>
              <a:t>”Undervisningen bygger på et dynamisk kulturbegreb. Eleverne får således gennem undervisningen indblik i, at der ikke findes én homogen tysksproget kultur, men at der er tale om kulturel mangfoldighed og variation. Gennem udvikling af elevernes sprogfærdighed og deres kendskab til tysktalende lande i europæiske og andre internationale sammenhænge sætter tyskfaget fokus på globale problemstillinger. Med afsæt i faget udvikler eleverne kulturel bevidsthed og interkulturel forståelse for andre sprog og kulturer. Sprog er en nøgle til at kunne forstå sig selv og sin omverden og til at kunne agere i den. Den interkulturelle kompetence bygger på dialog, nysgerrighed, udveksling og refleksion. Sprogbeherskelse og kulturel viden er vigtige redskaber i tilegnelsen af interkulturel kommunikativ kompetence, som sætter eleverne i stand til at indtage en plads som medborgere i et globaliseret og foranderligt videnssamfund, som bestandigt stiller nye krav. Den interkulturelle kommunikative kompetence indgår i elevernes demokratiske forståelse, der bygger på betydningen af åndsfrihed, ligeværd og demokrati, og som dermed bidrager til almendannelsen.” </a:t>
            </a:r>
            <a:r>
              <a:rPr lang="de-DE" sz="2000" u="none" strike="noStrike" baseline="0" dirty="0">
                <a:solidFill>
                  <a:srgbClr val="000000"/>
                </a:solidFill>
              </a:rPr>
              <a:t>(S. 3-4)</a:t>
            </a:r>
          </a:p>
          <a:p>
            <a:pPr marL="0" indent="0">
              <a:buNone/>
            </a:pPr>
            <a:endParaRPr lang="de-DE" sz="2000" dirty="0">
              <a:solidFill>
                <a:srgbClr val="000000"/>
              </a:solidFill>
            </a:endParaRPr>
          </a:p>
          <a:p>
            <a:pPr marL="0" indent="0">
              <a:buNone/>
            </a:pPr>
            <a:r>
              <a:rPr lang="da-DK" sz="1800" b="0" i="1" u="none" strike="noStrike" baseline="0" dirty="0">
                <a:solidFill>
                  <a:srgbClr val="000000"/>
                </a:solidFill>
                <a:latin typeface="Times New Roman" panose="02020603050405020304" pitchFamily="18" charset="0"/>
              </a:rPr>
              <a:t>Undervisningen skal fremme elevernes sproglige kreativitet og evne til at tænke innovativt og utraditionelt. (S. 10)</a:t>
            </a:r>
            <a:endParaRPr lang="de-DE" sz="2000" u="none" strike="noStrike" baseline="0" dirty="0">
              <a:solidFill>
                <a:srgbClr val="000000"/>
              </a:solidFill>
            </a:endParaRPr>
          </a:p>
          <a:p>
            <a:pPr marL="0" indent="0">
              <a:buNone/>
            </a:pPr>
            <a:endParaRPr lang="de-DE" sz="2000" dirty="0"/>
          </a:p>
        </p:txBody>
      </p:sp>
      <p:sp>
        <p:nvSpPr>
          <p:cNvPr id="5" name="Textfeld 4">
            <a:extLst>
              <a:ext uri="{FF2B5EF4-FFF2-40B4-BE49-F238E27FC236}">
                <a16:creationId xmlns:a16="http://schemas.microsoft.com/office/drawing/2014/main" id="{F3D29F85-0718-4755-A399-3C844D9DACB9}"/>
              </a:ext>
            </a:extLst>
          </p:cNvPr>
          <p:cNvSpPr txBox="1"/>
          <p:nvPr/>
        </p:nvSpPr>
        <p:spPr>
          <a:xfrm>
            <a:off x="60838" y="6492875"/>
            <a:ext cx="11546142" cy="276999"/>
          </a:xfrm>
          <a:prstGeom prst="rect">
            <a:avLst/>
          </a:prstGeom>
          <a:noFill/>
        </p:spPr>
        <p:txBody>
          <a:bodyPr wrap="square">
            <a:spAutoFit/>
          </a:bodyPr>
          <a:lstStyle/>
          <a:p>
            <a:r>
              <a:rPr lang="de-DE" sz="1200" dirty="0">
                <a:hlinkClick r:id="rId2"/>
              </a:rPr>
              <a:t>https://www.uvm.dk/gymnasiale-uddannelser/fag-og-laereplaner/laereplaner-2017/stx-laereplaner-2017</a:t>
            </a:r>
            <a:r>
              <a:rPr lang="de-DE" sz="1200" dirty="0"/>
              <a:t> </a:t>
            </a:r>
          </a:p>
        </p:txBody>
      </p:sp>
    </p:spTree>
    <p:extLst>
      <p:ext uri="{BB962C8B-B14F-4D97-AF65-F5344CB8AC3E}">
        <p14:creationId xmlns:p14="http://schemas.microsoft.com/office/powerpoint/2010/main" val="2521114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85AF63-50C9-4B38-8D7F-B0D3738BEEAE}"/>
              </a:ext>
            </a:extLst>
          </p:cNvPr>
          <p:cNvSpPr>
            <a:spLocks noGrp="1"/>
          </p:cNvSpPr>
          <p:nvPr>
            <p:ph type="title"/>
          </p:nvPr>
        </p:nvSpPr>
        <p:spPr/>
        <p:txBody>
          <a:bodyPr/>
          <a:lstStyle/>
          <a:p>
            <a:r>
              <a:rPr lang="is-IS" dirty="0" err="1"/>
              <a:t>Læreplan</a:t>
            </a:r>
            <a:r>
              <a:rPr lang="is-IS" dirty="0"/>
              <a:t> </a:t>
            </a:r>
            <a:r>
              <a:rPr lang="is-IS" dirty="0" err="1"/>
              <a:t>Tysk</a:t>
            </a:r>
            <a:r>
              <a:rPr lang="is-IS" dirty="0"/>
              <a:t> </a:t>
            </a:r>
            <a:r>
              <a:rPr lang="is-IS" dirty="0" err="1"/>
              <a:t>fortsættersprog</a:t>
            </a:r>
            <a:r>
              <a:rPr lang="is-IS" dirty="0"/>
              <a:t> A – </a:t>
            </a:r>
            <a:r>
              <a:rPr lang="is-IS" dirty="0" err="1"/>
              <a:t>stx</a:t>
            </a:r>
            <a:r>
              <a:rPr lang="is-IS" dirty="0"/>
              <a:t> 2017</a:t>
            </a:r>
            <a:br>
              <a:rPr lang="is-IS" dirty="0"/>
            </a:br>
            <a:r>
              <a:rPr lang="is-IS" dirty="0"/>
              <a:t>Vejledning 2021</a:t>
            </a:r>
            <a:endParaRPr lang="de-DE" dirty="0"/>
          </a:p>
        </p:txBody>
      </p:sp>
      <p:sp>
        <p:nvSpPr>
          <p:cNvPr id="3" name="Inhaltsplatzhalter 2">
            <a:extLst>
              <a:ext uri="{FF2B5EF4-FFF2-40B4-BE49-F238E27FC236}">
                <a16:creationId xmlns:a16="http://schemas.microsoft.com/office/drawing/2014/main" id="{49123EF2-A332-4AB3-842A-7CC850B315FA}"/>
              </a:ext>
            </a:extLst>
          </p:cNvPr>
          <p:cNvSpPr>
            <a:spLocks noGrp="1"/>
          </p:cNvSpPr>
          <p:nvPr>
            <p:ph idx="1"/>
          </p:nvPr>
        </p:nvSpPr>
        <p:spPr/>
        <p:txBody>
          <a:bodyPr>
            <a:normAutofit lnSpcReduction="10000"/>
          </a:bodyPr>
          <a:lstStyle/>
          <a:p>
            <a:pPr marL="0" indent="0">
              <a:buNone/>
            </a:pPr>
            <a:r>
              <a:rPr lang="da-DK" sz="2000" b="1" i="1" u="none" strike="noStrike" baseline="0" dirty="0">
                <a:solidFill>
                  <a:srgbClr val="000000"/>
                </a:solidFill>
              </a:rPr>
              <a:t>Tilrettelæggelse - Didaktiske principper</a:t>
            </a:r>
            <a:endParaRPr lang="de-DE" sz="2000" u="none" strike="noStrike" baseline="0" dirty="0">
              <a:solidFill>
                <a:srgbClr val="000000"/>
              </a:solidFill>
            </a:endParaRPr>
          </a:p>
          <a:p>
            <a:pPr marL="0" indent="0">
              <a:buNone/>
            </a:pPr>
            <a:endParaRPr lang="de-DE" sz="2000" dirty="0">
              <a:solidFill>
                <a:srgbClr val="000000"/>
              </a:solidFill>
            </a:endParaRPr>
          </a:p>
          <a:p>
            <a:pPr marL="0" indent="0">
              <a:buNone/>
            </a:pPr>
            <a:r>
              <a:rPr lang="da-DK" sz="1800" b="0" i="1" u="none" strike="noStrike" baseline="0" dirty="0">
                <a:solidFill>
                  <a:srgbClr val="000000"/>
                </a:solidFill>
                <a:latin typeface="Times New Roman" panose="02020603050405020304" pitchFamily="18" charset="0"/>
              </a:rPr>
              <a:t>”Undervisningen skal fremme elevernes sproglige kreativitet og evne til at tænke innovativt og utraditionelt.” (S. 10)</a:t>
            </a:r>
            <a:endParaRPr lang="de-DE" sz="2000" dirty="0"/>
          </a:p>
          <a:p>
            <a:pPr marL="0" indent="0">
              <a:buNone/>
            </a:pPr>
            <a:r>
              <a:rPr lang="de-DE" sz="2000" b="1" dirty="0"/>
              <a:t>Tekst- og </a:t>
            </a:r>
            <a:r>
              <a:rPr lang="de-DE" sz="2000" b="1" dirty="0" err="1"/>
              <a:t>emnearbejde</a:t>
            </a:r>
            <a:r>
              <a:rPr lang="de-DE" sz="2000" b="1" dirty="0"/>
              <a:t> </a:t>
            </a:r>
          </a:p>
          <a:p>
            <a:pPr marL="0" indent="0">
              <a:buNone/>
            </a:pPr>
            <a:r>
              <a:rPr lang="da-DK" sz="1800" b="0" i="1" u="none" strike="noStrike" baseline="0" dirty="0">
                <a:solidFill>
                  <a:srgbClr val="000000"/>
                </a:solidFill>
                <a:latin typeface="Times New Roman" panose="02020603050405020304" pitchFamily="18" charset="0"/>
              </a:rPr>
              <a:t>”Arbejdet organiseres hovedsageligt gennem 8 til 10 forskellige emner, og det sikres, at de faglige mål og ker-nestoffet integreres i dette arbejde. I hvert emne udgør kernestoffet normalt minimum fire til seks tekster af-hængig af teksternes sværhedsgrad og omfang. Supplerende stof kan inddrages til at uddybe og perspekti-vere kernestoffet. Eleverne inddrages i valg af emner og arbejdsformer.” (S. 10)</a:t>
            </a:r>
          </a:p>
          <a:p>
            <a:pPr marL="0" indent="0">
              <a:buNone/>
            </a:pPr>
            <a:endParaRPr lang="da-DK" sz="1800" i="1" dirty="0">
              <a:solidFill>
                <a:srgbClr val="000000"/>
              </a:solidFill>
              <a:latin typeface="Times New Roman" panose="02020603050405020304" pitchFamily="18" charset="0"/>
            </a:endParaRPr>
          </a:p>
          <a:p>
            <a:pPr marL="0" indent="0">
              <a:buNone/>
            </a:pPr>
            <a:r>
              <a:rPr lang="da-DK" sz="1800" b="1" dirty="0">
                <a:solidFill>
                  <a:srgbClr val="000000"/>
                </a:solidFill>
                <a:latin typeface="Times New Roman" panose="02020603050405020304" pitchFamily="18" charset="0"/>
              </a:rPr>
              <a:t>Ordforrådstilegnelse</a:t>
            </a:r>
          </a:p>
          <a:p>
            <a:pPr marL="0" indent="0">
              <a:buNone/>
            </a:pPr>
            <a:r>
              <a:rPr lang="da-DK" sz="1800" b="0" i="0" u="none" strike="noStrike" baseline="0" dirty="0">
                <a:solidFill>
                  <a:srgbClr val="000000"/>
                </a:solidFill>
                <a:latin typeface="Times New Roman" panose="02020603050405020304" pitchFamily="18" charset="0"/>
              </a:rPr>
              <a:t>”Ordforrådstilegnelse bør indtage en central plads i undervisningen. Der bør være fokus på udviklingen af det ordforråd, der knytter sig til den tematik eller det emne, eleverne arbejder med. At undervisningen organise-res i emner, muliggør netop denne fokuserede tilgang til tilegnelse af ordforråd, hvor eleverne tilegner sig nyt ordforråd i en kommunikativ kontekst.” (S. 11) </a:t>
            </a:r>
            <a:endParaRPr lang="de-DE" sz="2000" dirty="0"/>
          </a:p>
        </p:txBody>
      </p:sp>
      <p:sp>
        <p:nvSpPr>
          <p:cNvPr id="5" name="Textfeld 4">
            <a:extLst>
              <a:ext uri="{FF2B5EF4-FFF2-40B4-BE49-F238E27FC236}">
                <a16:creationId xmlns:a16="http://schemas.microsoft.com/office/drawing/2014/main" id="{F3D29F85-0718-4755-A399-3C844D9DACB9}"/>
              </a:ext>
            </a:extLst>
          </p:cNvPr>
          <p:cNvSpPr txBox="1"/>
          <p:nvPr/>
        </p:nvSpPr>
        <p:spPr>
          <a:xfrm>
            <a:off x="60838" y="6492875"/>
            <a:ext cx="11546142" cy="276999"/>
          </a:xfrm>
          <a:prstGeom prst="rect">
            <a:avLst/>
          </a:prstGeom>
          <a:noFill/>
        </p:spPr>
        <p:txBody>
          <a:bodyPr wrap="square">
            <a:spAutoFit/>
          </a:bodyPr>
          <a:lstStyle/>
          <a:p>
            <a:r>
              <a:rPr lang="de-DE" sz="1200" dirty="0">
                <a:hlinkClick r:id="rId2"/>
              </a:rPr>
              <a:t>https://www.uvm.dk/gymnasiale-uddannelser/fag-og-laereplaner/laereplaner-2017/stx-laereplaner-2017</a:t>
            </a:r>
            <a:r>
              <a:rPr lang="de-DE" sz="1200" dirty="0"/>
              <a:t> </a:t>
            </a:r>
          </a:p>
        </p:txBody>
      </p:sp>
    </p:spTree>
    <p:extLst>
      <p:ext uri="{BB962C8B-B14F-4D97-AF65-F5344CB8AC3E}">
        <p14:creationId xmlns:p14="http://schemas.microsoft.com/office/powerpoint/2010/main" val="26703751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23">
            <a:extLst>
              <a:ext uri="{FF2B5EF4-FFF2-40B4-BE49-F238E27FC236}">
                <a16:creationId xmlns:a16="http://schemas.microsoft.com/office/drawing/2014/main" id="{70974B75-0842-4B76-957F-0E0C736A55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48718E0-06C1-46B4-AB53-E72F7F705D78}"/>
              </a:ext>
            </a:extLst>
          </p:cNvPr>
          <p:cNvSpPr>
            <a:spLocks noGrp="1"/>
          </p:cNvSpPr>
          <p:nvPr>
            <p:ph type="title"/>
          </p:nvPr>
        </p:nvSpPr>
        <p:spPr>
          <a:xfrm>
            <a:off x="1137034" y="609598"/>
            <a:ext cx="7407658" cy="1330841"/>
          </a:xfrm>
        </p:spPr>
        <p:txBody>
          <a:bodyPr>
            <a:normAutofit/>
          </a:bodyPr>
          <a:lstStyle/>
          <a:p>
            <a:r>
              <a:rPr lang="de-DE">
                <a:solidFill>
                  <a:schemeClr val="tx1">
                    <a:lumMod val="85000"/>
                    <a:lumOff val="15000"/>
                  </a:schemeClr>
                </a:solidFill>
              </a:rPr>
              <a:t>SMiK 2012-2015 – Interreg 4A</a:t>
            </a:r>
          </a:p>
        </p:txBody>
      </p:sp>
      <p:sp>
        <p:nvSpPr>
          <p:cNvPr id="3" name="Inhaltsplatzhalter 2">
            <a:extLst>
              <a:ext uri="{FF2B5EF4-FFF2-40B4-BE49-F238E27FC236}">
                <a16:creationId xmlns:a16="http://schemas.microsoft.com/office/drawing/2014/main" id="{8EE2179A-F3E5-4302-AE63-49F81309FAE9}"/>
              </a:ext>
            </a:extLst>
          </p:cNvPr>
          <p:cNvSpPr>
            <a:spLocks noGrp="1"/>
          </p:cNvSpPr>
          <p:nvPr>
            <p:ph idx="1"/>
          </p:nvPr>
        </p:nvSpPr>
        <p:spPr>
          <a:xfrm>
            <a:off x="1137035" y="2194102"/>
            <a:ext cx="7215395" cy="3733549"/>
          </a:xfrm>
        </p:spPr>
        <p:txBody>
          <a:bodyPr>
            <a:normAutofit/>
          </a:bodyPr>
          <a:lstStyle/>
          <a:p>
            <a:pPr marL="0" indent="0">
              <a:buNone/>
            </a:pPr>
            <a:r>
              <a:rPr lang="de-DE" sz="1600" b="1" dirty="0">
                <a:solidFill>
                  <a:schemeClr val="tx1">
                    <a:lumMod val="85000"/>
                    <a:lumOff val="15000"/>
                  </a:schemeClr>
                </a:solidFill>
                <a:effectLst/>
                <a:latin typeface="Marine-Light"/>
              </a:rPr>
              <a:t>Nationale Stereotype und Marketingstrategien in der deutsch-dänischen interkulturellen Kommunikation</a:t>
            </a:r>
          </a:p>
          <a:p>
            <a:pPr marL="0" indent="0">
              <a:spcBef>
                <a:spcPts val="600"/>
              </a:spcBef>
              <a:spcAft>
                <a:spcPts val="600"/>
              </a:spcAft>
              <a:buNone/>
            </a:pPr>
            <a:r>
              <a:rPr lang="de-DE" sz="1600" dirty="0">
                <a:solidFill>
                  <a:schemeClr val="tx1">
                    <a:lumMod val="85000"/>
                    <a:lumOff val="15000"/>
                  </a:schemeClr>
                </a:solidFill>
                <a:latin typeface="Marine-Light"/>
                <a:ea typeface="Calibri" panose="020F0502020204030204" pitchFamily="34" charset="0"/>
                <a:cs typeface="Times New Roman" panose="02020603050405020304" pitchFamily="18" charset="0"/>
              </a:rPr>
              <a:t>S</a:t>
            </a:r>
            <a:r>
              <a:rPr lang="de-DE" sz="1600" dirty="0">
                <a:solidFill>
                  <a:schemeClr val="tx1">
                    <a:lumMod val="85000"/>
                    <a:lumOff val="15000"/>
                  </a:schemeClr>
                </a:solidFill>
                <a:effectLst/>
                <a:latin typeface="Marine-Light"/>
                <a:ea typeface="Calibri" panose="020F0502020204030204" pitchFamily="34" charset="0"/>
                <a:cs typeface="Times New Roman" panose="02020603050405020304" pitchFamily="18" charset="0"/>
              </a:rPr>
              <a:t>tereotypen Vorstellungen der Deutschen und der Dänen voneinander</a:t>
            </a:r>
          </a:p>
          <a:p>
            <a:pPr marL="0" indent="0">
              <a:spcBef>
                <a:spcPts val="600"/>
              </a:spcBef>
              <a:spcAft>
                <a:spcPts val="600"/>
              </a:spcAft>
              <a:buNone/>
            </a:pPr>
            <a:r>
              <a:rPr lang="de-DE" sz="1600" b="1" dirty="0">
                <a:solidFill>
                  <a:schemeClr val="tx1">
                    <a:lumMod val="85000"/>
                    <a:lumOff val="15000"/>
                  </a:schemeClr>
                </a:solidFill>
                <a:effectLst/>
                <a:latin typeface="Marine-Light"/>
                <a:ea typeface="Calibri" panose="020F0502020204030204" pitchFamily="34" charset="0"/>
                <a:cs typeface="Times New Roman" panose="02020603050405020304" pitchFamily="18" charset="0"/>
              </a:rPr>
              <a:t>Stereotype</a:t>
            </a:r>
            <a:r>
              <a:rPr lang="de-DE" sz="1600" dirty="0">
                <a:solidFill>
                  <a:schemeClr val="tx1">
                    <a:lumMod val="85000"/>
                    <a:lumOff val="15000"/>
                  </a:schemeClr>
                </a:solidFill>
                <a:effectLst/>
                <a:latin typeface="Marine-Light"/>
                <a:ea typeface="Calibri" panose="020F0502020204030204" pitchFamily="34" charset="0"/>
                <a:cs typeface="Times New Roman" panose="02020603050405020304" pitchFamily="18" charset="0"/>
              </a:rPr>
              <a:t>: </a:t>
            </a:r>
          </a:p>
          <a:p>
            <a:pPr marL="0" indent="0">
              <a:spcBef>
                <a:spcPts val="600"/>
              </a:spcBef>
              <a:spcAft>
                <a:spcPts val="600"/>
              </a:spcAft>
              <a:buNone/>
            </a:pPr>
            <a:r>
              <a:rPr lang="de-DE" sz="1600" dirty="0">
                <a:solidFill>
                  <a:schemeClr val="tx1">
                    <a:lumMod val="85000"/>
                    <a:lumOff val="15000"/>
                  </a:schemeClr>
                </a:solidFill>
                <a:effectLst/>
                <a:latin typeface="Marine-Light"/>
                <a:ea typeface="Calibri" panose="020F0502020204030204" pitchFamily="34" charset="0"/>
                <a:cs typeface="Times New Roman" panose="02020603050405020304" pitchFamily="18" charset="0"/>
              </a:rPr>
              <a:t>„als Muster für unser Denken und Handeln (…), die durch Sprache und Kultur vorgegeben werden. Die sprachlich-kulturelle Prägung leitet somit unsere Erwartungen, Vorlieben, Vorurteile und Vorstellungen von uns selbst und von anderen und sie bildet die Grundlage für die Begegnung und Interaktion mit Menschen aus anderen Kulturen. Die wechselseitigen Erwartungen und Vorstellungen können dann zu einer Barriere in der interkulturellen Kommunikation und Zusammenarbeit werden, wenn wir negative Eigenschaften stereotypisierend mit einer anderen Nationalität verbinden. Im Gegensatz dazu können positive Stereotype durchaus unsere Vorstellungen, Erwartungen und Entscheidungen positiv beeinflussen.“ (Hallsteinsdóttir et al. 2015, 6)</a:t>
            </a:r>
          </a:p>
          <a:p>
            <a:pPr marL="0" indent="0">
              <a:buNone/>
            </a:pPr>
            <a:endParaRPr lang="de-DE" sz="1600" dirty="0">
              <a:solidFill>
                <a:schemeClr val="tx1">
                  <a:lumMod val="85000"/>
                  <a:lumOff val="15000"/>
                </a:schemeClr>
              </a:solidFill>
              <a:latin typeface="Marine-Light"/>
            </a:endParaRPr>
          </a:p>
        </p:txBody>
      </p:sp>
      <p:sp>
        <p:nvSpPr>
          <p:cNvPr id="26" name="Freeform: Shape 25">
            <a:extLst>
              <a:ext uri="{FF2B5EF4-FFF2-40B4-BE49-F238E27FC236}">
                <a16:creationId xmlns:a16="http://schemas.microsoft.com/office/drawing/2014/main" id="{72E29C87-9572-491A-BB3F-FB4640339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10600" y="0"/>
            <a:ext cx="3581400" cy="6858000"/>
          </a:xfrm>
          <a:custGeom>
            <a:avLst/>
            <a:gdLst>
              <a:gd name="connsiteX0" fmla="*/ 103528 w 3531060"/>
              <a:gd name="connsiteY0" fmla="*/ 0 h 6858000"/>
              <a:gd name="connsiteX1" fmla="*/ 3531060 w 3531060"/>
              <a:gd name="connsiteY1" fmla="*/ 0 h 6858000"/>
              <a:gd name="connsiteX2" fmla="*/ 3531060 w 3531060"/>
              <a:gd name="connsiteY2" fmla="*/ 6858000 h 6858000"/>
              <a:gd name="connsiteX3" fmla="*/ 11227 w 3531060"/>
              <a:gd name="connsiteY3" fmla="*/ 6858000 h 6858000"/>
              <a:gd name="connsiteX4" fmla="*/ 13007 w 3531060"/>
              <a:gd name="connsiteY4" fmla="*/ 6830689 h 6858000"/>
              <a:gd name="connsiteX5" fmla="*/ 13816 w 3531060"/>
              <a:gd name="connsiteY5" fmla="*/ 6805387 h 6858000"/>
              <a:gd name="connsiteX6" fmla="*/ 6804 w 3531060"/>
              <a:gd name="connsiteY6" fmla="*/ 6745068 h 6858000"/>
              <a:gd name="connsiteX7" fmla="*/ 0 w 3531060"/>
              <a:gd name="connsiteY7" fmla="*/ 6729489 h 6858000"/>
              <a:gd name="connsiteX8" fmla="*/ 2954 w 3531060"/>
              <a:gd name="connsiteY8" fmla="*/ 6720173 h 6858000"/>
              <a:gd name="connsiteX9" fmla="*/ 5781 w 3531060"/>
              <a:gd name="connsiteY9" fmla="*/ 6647880 h 6858000"/>
              <a:gd name="connsiteX10" fmla="*/ 18369 w 3531060"/>
              <a:gd name="connsiteY10" fmla="*/ 6601567 h 6858000"/>
              <a:gd name="connsiteX11" fmla="*/ 23416 w 3531060"/>
              <a:gd name="connsiteY11" fmla="*/ 6560762 h 6858000"/>
              <a:gd name="connsiteX12" fmla="*/ 18598 w 3531060"/>
              <a:gd name="connsiteY12" fmla="*/ 6513714 h 6858000"/>
              <a:gd name="connsiteX13" fmla="*/ 59435 w 3531060"/>
              <a:gd name="connsiteY13" fmla="*/ 6445731 h 6858000"/>
              <a:gd name="connsiteX14" fmla="*/ 63794 w 3531060"/>
              <a:gd name="connsiteY14" fmla="*/ 6393381 h 6858000"/>
              <a:gd name="connsiteX15" fmla="*/ 106081 w 3531060"/>
              <a:gd name="connsiteY15" fmla="*/ 6308405 h 6858000"/>
              <a:gd name="connsiteX16" fmla="*/ 113316 w 3531060"/>
              <a:gd name="connsiteY16" fmla="*/ 6212827 h 6858000"/>
              <a:gd name="connsiteX17" fmla="*/ 254196 w 3531060"/>
              <a:gd name="connsiteY17" fmla="*/ 5897402 h 6858000"/>
              <a:gd name="connsiteX18" fmla="*/ 262830 w 3531060"/>
              <a:gd name="connsiteY18" fmla="*/ 5814193 h 6858000"/>
              <a:gd name="connsiteX19" fmla="*/ 280557 w 3531060"/>
              <a:gd name="connsiteY19" fmla="*/ 5702062 h 6858000"/>
              <a:gd name="connsiteX20" fmla="*/ 297372 w 3531060"/>
              <a:gd name="connsiteY20" fmla="*/ 5654420 h 6858000"/>
              <a:gd name="connsiteX21" fmla="*/ 335148 w 3531060"/>
              <a:gd name="connsiteY21" fmla="*/ 5528164 h 6858000"/>
              <a:gd name="connsiteX22" fmla="*/ 360460 w 3531060"/>
              <a:gd name="connsiteY22" fmla="*/ 5405598 h 6858000"/>
              <a:gd name="connsiteX23" fmla="*/ 397460 w 3531060"/>
              <a:gd name="connsiteY23" fmla="*/ 5273144 h 6858000"/>
              <a:gd name="connsiteX24" fmla="*/ 494993 w 3531060"/>
              <a:gd name="connsiteY24" fmla="*/ 4964102 h 6858000"/>
              <a:gd name="connsiteX25" fmla="*/ 568696 w 3531060"/>
              <a:gd name="connsiteY25" fmla="*/ 4673314 h 6858000"/>
              <a:gd name="connsiteX26" fmla="*/ 564053 w 3531060"/>
              <a:gd name="connsiteY26" fmla="*/ 4444162 h 6858000"/>
              <a:gd name="connsiteX27" fmla="*/ 562482 w 3531060"/>
              <a:gd name="connsiteY27" fmla="*/ 4238831 h 6858000"/>
              <a:gd name="connsiteX28" fmla="*/ 566528 w 3531060"/>
              <a:gd name="connsiteY28" fmla="*/ 4167684 h 6858000"/>
              <a:gd name="connsiteX29" fmla="*/ 565861 w 3531060"/>
              <a:gd name="connsiteY29" fmla="*/ 4066422 h 6858000"/>
              <a:gd name="connsiteX30" fmla="*/ 535898 w 3531060"/>
              <a:gd name="connsiteY30" fmla="*/ 3956159 h 6858000"/>
              <a:gd name="connsiteX31" fmla="*/ 529864 w 3531060"/>
              <a:gd name="connsiteY31" fmla="*/ 3827475 h 6858000"/>
              <a:gd name="connsiteX32" fmla="*/ 529398 w 3531060"/>
              <a:gd name="connsiteY32" fmla="*/ 3731753 h 6858000"/>
              <a:gd name="connsiteX33" fmla="*/ 516932 w 3531060"/>
              <a:gd name="connsiteY33" fmla="*/ 3591228 h 6858000"/>
              <a:gd name="connsiteX34" fmla="*/ 516408 w 3531060"/>
              <a:gd name="connsiteY34" fmla="*/ 3470066 h 6858000"/>
              <a:gd name="connsiteX35" fmla="*/ 503912 w 3531060"/>
              <a:gd name="connsiteY35" fmla="*/ 3378353 h 6858000"/>
              <a:gd name="connsiteX36" fmla="*/ 510998 w 3531060"/>
              <a:gd name="connsiteY36" fmla="*/ 3426234 h 6858000"/>
              <a:gd name="connsiteX37" fmla="*/ 493021 w 3531060"/>
              <a:gd name="connsiteY37" fmla="*/ 3298102 h 6858000"/>
              <a:gd name="connsiteX38" fmla="*/ 476639 w 3531060"/>
              <a:gd name="connsiteY38" fmla="*/ 3237723 h 6858000"/>
              <a:gd name="connsiteX39" fmla="*/ 495722 w 3531060"/>
              <a:gd name="connsiteY39" fmla="*/ 3171637 h 6858000"/>
              <a:gd name="connsiteX40" fmla="*/ 450994 w 3531060"/>
              <a:gd name="connsiteY40" fmla="*/ 3065288 h 6858000"/>
              <a:gd name="connsiteX41" fmla="*/ 421746 w 3531060"/>
              <a:gd name="connsiteY41" fmla="*/ 2897536 h 6858000"/>
              <a:gd name="connsiteX42" fmla="*/ 385928 w 3531060"/>
              <a:gd name="connsiteY42" fmla="*/ 2840607 h 6858000"/>
              <a:gd name="connsiteX43" fmla="*/ 352690 w 3531060"/>
              <a:gd name="connsiteY43" fmla="*/ 2704145 h 6858000"/>
              <a:gd name="connsiteX44" fmla="*/ 327326 w 3531060"/>
              <a:gd name="connsiteY44" fmla="*/ 2596651 h 6858000"/>
              <a:gd name="connsiteX45" fmla="*/ 316968 w 3531060"/>
              <a:gd name="connsiteY45" fmla="*/ 2569830 h 6858000"/>
              <a:gd name="connsiteX46" fmla="*/ 291337 w 3531060"/>
              <a:gd name="connsiteY46" fmla="*/ 2512570 h 6858000"/>
              <a:gd name="connsiteX47" fmla="*/ 296082 w 3531060"/>
              <a:gd name="connsiteY47" fmla="*/ 2497590 h 6858000"/>
              <a:gd name="connsiteX48" fmla="*/ 296084 w 3531060"/>
              <a:gd name="connsiteY48" fmla="*/ 2497483 h 6858000"/>
              <a:gd name="connsiteX49" fmla="*/ 294022 w 3531060"/>
              <a:gd name="connsiteY49" fmla="*/ 2484247 h 6858000"/>
              <a:gd name="connsiteX50" fmla="*/ 292784 w 3531060"/>
              <a:gd name="connsiteY50" fmla="*/ 2486499 h 6858000"/>
              <a:gd name="connsiteX51" fmla="*/ 275200 w 3531060"/>
              <a:gd name="connsiteY51" fmla="*/ 2427557 h 6858000"/>
              <a:gd name="connsiteX52" fmla="*/ 286266 w 3531060"/>
              <a:gd name="connsiteY52" fmla="*/ 2384112 h 6858000"/>
              <a:gd name="connsiteX53" fmla="*/ 263813 w 3531060"/>
              <a:gd name="connsiteY53" fmla="*/ 2270223 h 6858000"/>
              <a:gd name="connsiteX54" fmla="*/ 238402 w 3531060"/>
              <a:gd name="connsiteY54" fmla="*/ 2198449 h 6858000"/>
              <a:gd name="connsiteX55" fmla="*/ 235318 w 3531060"/>
              <a:gd name="connsiteY55" fmla="*/ 2195917 h 6858000"/>
              <a:gd name="connsiteX56" fmla="*/ 230374 w 3531060"/>
              <a:gd name="connsiteY56" fmla="*/ 2180424 h 6858000"/>
              <a:gd name="connsiteX57" fmla="*/ 218180 w 3531060"/>
              <a:gd name="connsiteY57" fmla="*/ 2103866 h 6858000"/>
              <a:gd name="connsiteX58" fmla="*/ 215674 w 3531060"/>
              <a:gd name="connsiteY58" fmla="*/ 2091957 h 6858000"/>
              <a:gd name="connsiteX59" fmla="*/ 205319 w 3531060"/>
              <a:gd name="connsiteY59" fmla="*/ 2010962 h 6858000"/>
              <a:gd name="connsiteX60" fmla="*/ 203437 w 3531060"/>
              <a:gd name="connsiteY60" fmla="*/ 1997565 h 6858000"/>
              <a:gd name="connsiteX61" fmla="*/ 199907 w 3531060"/>
              <a:gd name="connsiteY61" fmla="*/ 1995657 h 6858000"/>
              <a:gd name="connsiteX62" fmla="*/ 199391 w 3531060"/>
              <a:gd name="connsiteY62" fmla="*/ 1990646 h 6858000"/>
              <a:gd name="connsiteX63" fmla="*/ 208753 w 3531060"/>
              <a:gd name="connsiteY63" fmla="*/ 1964565 h 6858000"/>
              <a:gd name="connsiteX64" fmla="*/ 205295 w 3531060"/>
              <a:gd name="connsiteY64" fmla="*/ 1849539 h 6858000"/>
              <a:gd name="connsiteX65" fmla="*/ 215900 w 3531060"/>
              <a:gd name="connsiteY65" fmla="*/ 1739005 h 6858000"/>
              <a:gd name="connsiteX66" fmla="*/ 214116 w 3531060"/>
              <a:gd name="connsiteY66" fmla="*/ 1572143 h 6858000"/>
              <a:gd name="connsiteX67" fmla="*/ 171292 w 3531060"/>
              <a:gd name="connsiteY67" fmla="*/ 1394445 h 6858000"/>
              <a:gd name="connsiteX68" fmla="*/ 147310 w 3531060"/>
              <a:gd name="connsiteY68" fmla="*/ 1368244 h 6858000"/>
              <a:gd name="connsiteX69" fmla="*/ 136918 w 3531060"/>
              <a:gd name="connsiteY69" fmla="*/ 1304100 h 6858000"/>
              <a:gd name="connsiteX70" fmla="*/ 133350 w 3531060"/>
              <a:gd name="connsiteY70" fmla="*/ 1266991 h 6858000"/>
              <a:gd name="connsiteX71" fmla="*/ 120972 w 3531060"/>
              <a:gd name="connsiteY71" fmla="*/ 1165753 h 6858000"/>
              <a:gd name="connsiteX72" fmla="*/ 123458 w 3531060"/>
              <a:gd name="connsiteY72" fmla="*/ 1076447 h 6858000"/>
              <a:gd name="connsiteX73" fmla="*/ 97854 w 3531060"/>
              <a:gd name="connsiteY73" fmla="*/ 1017164 h 6858000"/>
              <a:gd name="connsiteX74" fmla="*/ 87953 w 3531060"/>
              <a:gd name="connsiteY74" fmla="*/ 994620 h 6858000"/>
              <a:gd name="connsiteX75" fmla="*/ 88632 w 3531060"/>
              <a:gd name="connsiteY75" fmla="*/ 989015 h 6858000"/>
              <a:gd name="connsiteX76" fmla="*/ 88620 w 3531060"/>
              <a:gd name="connsiteY76" fmla="*/ 980586 h 6858000"/>
              <a:gd name="connsiteX77" fmla="*/ 88469 w 3531060"/>
              <a:gd name="connsiteY77" fmla="*/ 980346 h 6858000"/>
              <a:gd name="connsiteX78" fmla="*/ 88753 w 3531060"/>
              <a:gd name="connsiteY78" fmla="*/ 972517 h 6858000"/>
              <a:gd name="connsiteX79" fmla="*/ 92049 w 3531060"/>
              <a:gd name="connsiteY79" fmla="*/ 934639 h 6858000"/>
              <a:gd name="connsiteX80" fmla="*/ 75170 w 3531060"/>
              <a:gd name="connsiteY80" fmla="*/ 858806 h 6858000"/>
              <a:gd name="connsiteX81" fmla="*/ 73032 w 3531060"/>
              <a:gd name="connsiteY81" fmla="*/ 847069 h 6858000"/>
              <a:gd name="connsiteX82" fmla="*/ 72378 w 3531060"/>
              <a:gd name="connsiteY82" fmla="*/ 846222 h 6858000"/>
              <a:gd name="connsiteX83" fmla="*/ 79554 w 3531060"/>
              <a:gd name="connsiteY83" fmla="*/ 769298 h 6858000"/>
              <a:gd name="connsiteX84" fmla="*/ 81564 w 3531060"/>
              <a:gd name="connsiteY84" fmla="*/ 766224 h 6858000"/>
              <a:gd name="connsiteX85" fmla="*/ 82266 w 3531060"/>
              <a:gd name="connsiteY85" fmla="*/ 747981 h 6858000"/>
              <a:gd name="connsiteX86" fmla="*/ 81702 w 3531060"/>
              <a:gd name="connsiteY86" fmla="*/ 745740 h 6858000"/>
              <a:gd name="connsiteX87" fmla="*/ 103923 w 3531060"/>
              <a:gd name="connsiteY87" fmla="*/ 677309 h 6858000"/>
              <a:gd name="connsiteX88" fmla="*/ 104946 w 3531060"/>
              <a:gd name="connsiteY88" fmla="*/ 620242 h 6858000"/>
              <a:gd name="connsiteX89" fmla="*/ 112314 w 3531060"/>
              <a:gd name="connsiteY89" fmla="*/ 507811 h 6858000"/>
              <a:gd name="connsiteX90" fmla="*/ 120754 w 3531060"/>
              <a:gd name="connsiteY90" fmla="*/ 390502 h 6858000"/>
              <a:gd name="connsiteX91" fmla="*/ 96054 w 3531060"/>
              <a:gd name="connsiteY91" fmla="*/ 236774 h 6858000"/>
              <a:gd name="connsiteX92" fmla="*/ 100614 w 3531060"/>
              <a:gd name="connsiteY92" fmla="*/ 106394 h 6858000"/>
              <a:gd name="connsiteX93" fmla="*/ 96438 w 3531060"/>
              <a:gd name="connsiteY93" fmla="*/ 51592 h 6858000"/>
              <a:gd name="connsiteX94" fmla="*/ 104784 w 3531060"/>
              <a:gd name="connsiteY94" fmla="*/ 60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31060" h="6858000">
                <a:moveTo>
                  <a:pt x="103528" y="0"/>
                </a:moveTo>
                <a:lnTo>
                  <a:pt x="3531060" y="0"/>
                </a:lnTo>
                <a:lnTo>
                  <a:pt x="3531060" y="6858000"/>
                </a:lnTo>
                <a:lnTo>
                  <a:pt x="11227" y="6858000"/>
                </a:lnTo>
                <a:lnTo>
                  <a:pt x="13007" y="6830689"/>
                </a:lnTo>
                <a:cubicBezTo>
                  <a:pt x="13519" y="6821195"/>
                  <a:pt x="13839" y="6812491"/>
                  <a:pt x="13816" y="6805387"/>
                </a:cubicBezTo>
                <a:cubicBezTo>
                  <a:pt x="15254" y="6794161"/>
                  <a:pt x="9459" y="6753337"/>
                  <a:pt x="6804" y="6745068"/>
                </a:cubicBezTo>
                <a:lnTo>
                  <a:pt x="0" y="6729489"/>
                </a:lnTo>
                <a:lnTo>
                  <a:pt x="2954" y="6720173"/>
                </a:lnTo>
                <a:cubicBezTo>
                  <a:pt x="4526" y="6681672"/>
                  <a:pt x="-2520" y="6667698"/>
                  <a:pt x="5781" y="6647880"/>
                </a:cubicBezTo>
                <a:cubicBezTo>
                  <a:pt x="8350" y="6628113"/>
                  <a:pt x="15430" y="6616086"/>
                  <a:pt x="18369" y="6601567"/>
                </a:cubicBezTo>
                <a:cubicBezTo>
                  <a:pt x="15090" y="6579062"/>
                  <a:pt x="27561" y="6584422"/>
                  <a:pt x="23416" y="6560762"/>
                </a:cubicBezTo>
                <a:cubicBezTo>
                  <a:pt x="13805" y="6562800"/>
                  <a:pt x="26779" y="6518102"/>
                  <a:pt x="18598" y="6513714"/>
                </a:cubicBezTo>
                <a:cubicBezTo>
                  <a:pt x="31032" y="6499191"/>
                  <a:pt x="54928" y="6469276"/>
                  <a:pt x="59435" y="6445731"/>
                </a:cubicBezTo>
                <a:cubicBezTo>
                  <a:pt x="64302" y="6435600"/>
                  <a:pt x="68176" y="6406542"/>
                  <a:pt x="63794" y="6393381"/>
                </a:cubicBezTo>
                <a:cubicBezTo>
                  <a:pt x="87384" y="6347124"/>
                  <a:pt x="95956" y="6355867"/>
                  <a:pt x="106081" y="6308405"/>
                </a:cubicBezTo>
                <a:cubicBezTo>
                  <a:pt x="113812" y="6278148"/>
                  <a:pt x="101282" y="6242621"/>
                  <a:pt x="113316" y="6212827"/>
                </a:cubicBezTo>
                <a:cubicBezTo>
                  <a:pt x="156730" y="6067155"/>
                  <a:pt x="232746" y="6024676"/>
                  <a:pt x="254196" y="5897402"/>
                </a:cubicBezTo>
                <a:cubicBezTo>
                  <a:pt x="278709" y="5861657"/>
                  <a:pt x="256257" y="5849960"/>
                  <a:pt x="262830" y="5814193"/>
                </a:cubicBezTo>
                <a:cubicBezTo>
                  <a:pt x="292627" y="5729321"/>
                  <a:pt x="262967" y="5779716"/>
                  <a:pt x="280557" y="5702062"/>
                </a:cubicBezTo>
                <a:cubicBezTo>
                  <a:pt x="301001" y="5690324"/>
                  <a:pt x="289062" y="5671797"/>
                  <a:pt x="297372" y="5654420"/>
                </a:cubicBezTo>
                <a:cubicBezTo>
                  <a:pt x="310717" y="5602328"/>
                  <a:pt x="319320" y="5592033"/>
                  <a:pt x="335148" y="5528164"/>
                </a:cubicBezTo>
                <a:cubicBezTo>
                  <a:pt x="331779" y="5417827"/>
                  <a:pt x="359342" y="5444441"/>
                  <a:pt x="360460" y="5405598"/>
                </a:cubicBezTo>
                <a:cubicBezTo>
                  <a:pt x="382241" y="5333681"/>
                  <a:pt x="391308" y="5299039"/>
                  <a:pt x="397460" y="5273144"/>
                </a:cubicBezTo>
                <a:cubicBezTo>
                  <a:pt x="403590" y="5241156"/>
                  <a:pt x="498677" y="5031223"/>
                  <a:pt x="494993" y="4964102"/>
                </a:cubicBezTo>
                <a:cubicBezTo>
                  <a:pt x="509257" y="4834400"/>
                  <a:pt x="557982" y="4859515"/>
                  <a:pt x="568696" y="4673314"/>
                </a:cubicBezTo>
                <a:cubicBezTo>
                  <a:pt x="562875" y="4576630"/>
                  <a:pt x="603384" y="4599723"/>
                  <a:pt x="564053" y="4444162"/>
                </a:cubicBezTo>
                <a:cubicBezTo>
                  <a:pt x="584088" y="4367766"/>
                  <a:pt x="539882" y="4356597"/>
                  <a:pt x="562482" y="4238831"/>
                </a:cubicBezTo>
                <a:cubicBezTo>
                  <a:pt x="563771" y="4228532"/>
                  <a:pt x="565115" y="4176012"/>
                  <a:pt x="566528" y="4167684"/>
                </a:cubicBezTo>
                <a:cubicBezTo>
                  <a:pt x="564092" y="4133380"/>
                  <a:pt x="570965" y="4101677"/>
                  <a:pt x="565861" y="4066422"/>
                </a:cubicBezTo>
                <a:cubicBezTo>
                  <a:pt x="560756" y="4031167"/>
                  <a:pt x="538898" y="3990412"/>
                  <a:pt x="535898" y="3956159"/>
                </a:cubicBezTo>
                <a:cubicBezTo>
                  <a:pt x="531004" y="3900312"/>
                  <a:pt x="534822" y="3857908"/>
                  <a:pt x="529864" y="3827475"/>
                </a:cubicBezTo>
                <a:cubicBezTo>
                  <a:pt x="531280" y="3816371"/>
                  <a:pt x="529214" y="3754146"/>
                  <a:pt x="529398" y="3731753"/>
                </a:cubicBezTo>
                <a:cubicBezTo>
                  <a:pt x="528440" y="3695632"/>
                  <a:pt x="516799" y="3663823"/>
                  <a:pt x="516932" y="3591228"/>
                </a:cubicBezTo>
                <a:cubicBezTo>
                  <a:pt x="516182" y="3570529"/>
                  <a:pt x="515070" y="3493177"/>
                  <a:pt x="516408" y="3470066"/>
                </a:cubicBezTo>
                <a:cubicBezTo>
                  <a:pt x="518516" y="3452307"/>
                  <a:pt x="501804" y="3396112"/>
                  <a:pt x="503912" y="3378353"/>
                </a:cubicBezTo>
                <a:lnTo>
                  <a:pt x="510998" y="3426234"/>
                </a:lnTo>
                <a:lnTo>
                  <a:pt x="493021" y="3298102"/>
                </a:lnTo>
                <a:cubicBezTo>
                  <a:pt x="493214" y="3294338"/>
                  <a:pt x="479452" y="3243952"/>
                  <a:pt x="476639" y="3237723"/>
                </a:cubicBezTo>
                <a:cubicBezTo>
                  <a:pt x="477369" y="3215695"/>
                  <a:pt x="494992" y="3193666"/>
                  <a:pt x="495722" y="3171637"/>
                </a:cubicBezTo>
                <a:cubicBezTo>
                  <a:pt x="481856" y="3119765"/>
                  <a:pt x="465452" y="3125243"/>
                  <a:pt x="450994" y="3065288"/>
                </a:cubicBezTo>
                <a:cubicBezTo>
                  <a:pt x="450473" y="3010398"/>
                  <a:pt x="430414" y="2952609"/>
                  <a:pt x="421746" y="2897536"/>
                </a:cubicBezTo>
                <a:cubicBezTo>
                  <a:pt x="400922" y="2881359"/>
                  <a:pt x="396356" y="2866991"/>
                  <a:pt x="385928" y="2840607"/>
                </a:cubicBezTo>
                <a:lnTo>
                  <a:pt x="352690" y="2704145"/>
                </a:lnTo>
                <a:cubicBezTo>
                  <a:pt x="340107" y="2662486"/>
                  <a:pt x="333280" y="2619036"/>
                  <a:pt x="327326" y="2596651"/>
                </a:cubicBezTo>
                <a:cubicBezTo>
                  <a:pt x="320226" y="2593515"/>
                  <a:pt x="322845" y="2562919"/>
                  <a:pt x="316968" y="2569830"/>
                </a:cubicBezTo>
                <a:cubicBezTo>
                  <a:pt x="318605" y="2548205"/>
                  <a:pt x="298030" y="2527006"/>
                  <a:pt x="291337" y="2512570"/>
                </a:cubicBezTo>
                <a:lnTo>
                  <a:pt x="296082" y="2497590"/>
                </a:lnTo>
                <a:cubicBezTo>
                  <a:pt x="296082" y="2497555"/>
                  <a:pt x="296082" y="2497521"/>
                  <a:pt x="296084" y="2497483"/>
                </a:cubicBezTo>
                <a:cubicBezTo>
                  <a:pt x="296167" y="2488909"/>
                  <a:pt x="295802" y="2483236"/>
                  <a:pt x="294022" y="2484247"/>
                </a:cubicBezTo>
                <a:lnTo>
                  <a:pt x="292784" y="2486499"/>
                </a:lnTo>
                <a:lnTo>
                  <a:pt x="275200" y="2427557"/>
                </a:lnTo>
                <a:lnTo>
                  <a:pt x="286266" y="2384112"/>
                </a:lnTo>
                <a:cubicBezTo>
                  <a:pt x="281552" y="2356889"/>
                  <a:pt x="268975" y="2302167"/>
                  <a:pt x="263813" y="2270223"/>
                </a:cubicBezTo>
                <a:cubicBezTo>
                  <a:pt x="260813" y="2252348"/>
                  <a:pt x="240336" y="2209833"/>
                  <a:pt x="238402" y="2198449"/>
                </a:cubicBezTo>
                <a:lnTo>
                  <a:pt x="235318" y="2195917"/>
                </a:lnTo>
                <a:lnTo>
                  <a:pt x="230374" y="2180424"/>
                </a:lnTo>
                <a:lnTo>
                  <a:pt x="218180" y="2103866"/>
                </a:lnTo>
                <a:lnTo>
                  <a:pt x="215674" y="2091957"/>
                </a:lnTo>
                <a:cubicBezTo>
                  <a:pt x="213530" y="2076472"/>
                  <a:pt x="207358" y="2026694"/>
                  <a:pt x="205319" y="2010962"/>
                </a:cubicBezTo>
                <a:cubicBezTo>
                  <a:pt x="205156" y="2005218"/>
                  <a:pt x="204594" y="2000520"/>
                  <a:pt x="203437" y="1997565"/>
                </a:cubicBezTo>
                <a:lnTo>
                  <a:pt x="199907" y="1995657"/>
                </a:lnTo>
                <a:cubicBezTo>
                  <a:pt x="199736" y="1993986"/>
                  <a:pt x="199562" y="1992316"/>
                  <a:pt x="199391" y="1990646"/>
                </a:cubicBezTo>
                <a:lnTo>
                  <a:pt x="208753" y="1964565"/>
                </a:lnTo>
                <a:cubicBezTo>
                  <a:pt x="217880" y="1924146"/>
                  <a:pt x="220709" y="1860908"/>
                  <a:pt x="205295" y="1849539"/>
                </a:cubicBezTo>
                <a:cubicBezTo>
                  <a:pt x="201352" y="1822143"/>
                  <a:pt x="217642" y="1765000"/>
                  <a:pt x="215900" y="1739005"/>
                </a:cubicBezTo>
                <a:cubicBezTo>
                  <a:pt x="215305" y="1683384"/>
                  <a:pt x="214710" y="1627764"/>
                  <a:pt x="214116" y="1572143"/>
                </a:cubicBezTo>
                <a:lnTo>
                  <a:pt x="171292" y="1394445"/>
                </a:lnTo>
                <a:lnTo>
                  <a:pt x="147310" y="1368244"/>
                </a:lnTo>
                <a:cubicBezTo>
                  <a:pt x="150887" y="1343046"/>
                  <a:pt x="142396" y="1338329"/>
                  <a:pt x="136918" y="1304100"/>
                </a:cubicBezTo>
                <a:cubicBezTo>
                  <a:pt x="140988" y="1289635"/>
                  <a:pt x="138268" y="1278156"/>
                  <a:pt x="133350" y="1266991"/>
                </a:cubicBezTo>
                <a:cubicBezTo>
                  <a:pt x="133212" y="1233548"/>
                  <a:pt x="125209" y="1203243"/>
                  <a:pt x="120972" y="1165753"/>
                </a:cubicBezTo>
                <a:cubicBezTo>
                  <a:pt x="124590" y="1125005"/>
                  <a:pt x="127933" y="1116514"/>
                  <a:pt x="123458" y="1076447"/>
                </a:cubicBezTo>
                <a:lnTo>
                  <a:pt x="97854" y="1017164"/>
                </a:lnTo>
                <a:lnTo>
                  <a:pt x="87953" y="994620"/>
                </a:lnTo>
                <a:lnTo>
                  <a:pt x="88632" y="989015"/>
                </a:lnTo>
                <a:cubicBezTo>
                  <a:pt x="88926" y="985113"/>
                  <a:pt x="88892" y="982471"/>
                  <a:pt x="88620" y="980586"/>
                </a:cubicBezTo>
                <a:lnTo>
                  <a:pt x="88469" y="980346"/>
                </a:lnTo>
                <a:cubicBezTo>
                  <a:pt x="88563" y="977736"/>
                  <a:pt x="88658" y="975127"/>
                  <a:pt x="88753" y="972517"/>
                </a:cubicBezTo>
                <a:cubicBezTo>
                  <a:pt x="89577" y="959384"/>
                  <a:pt x="90705" y="946679"/>
                  <a:pt x="92049" y="934639"/>
                </a:cubicBezTo>
                <a:cubicBezTo>
                  <a:pt x="89786" y="915687"/>
                  <a:pt x="78339" y="873402"/>
                  <a:pt x="75170" y="858806"/>
                </a:cubicBezTo>
                <a:cubicBezTo>
                  <a:pt x="75311" y="853363"/>
                  <a:pt x="74422" y="849791"/>
                  <a:pt x="73032" y="847069"/>
                </a:cubicBezTo>
                <a:lnTo>
                  <a:pt x="72378" y="846222"/>
                </a:lnTo>
                <a:lnTo>
                  <a:pt x="79554" y="769298"/>
                </a:lnTo>
                <a:lnTo>
                  <a:pt x="81564" y="766224"/>
                </a:lnTo>
                <a:cubicBezTo>
                  <a:pt x="82786" y="762689"/>
                  <a:pt x="83312" y="757352"/>
                  <a:pt x="82266" y="747981"/>
                </a:cubicBezTo>
                <a:lnTo>
                  <a:pt x="81702" y="745740"/>
                </a:lnTo>
                <a:lnTo>
                  <a:pt x="103923" y="677309"/>
                </a:lnTo>
                <a:cubicBezTo>
                  <a:pt x="105299" y="672730"/>
                  <a:pt x="102678" y="623245"/>
                  <a:pt x="104946" y="620242"/>
                </a:cubicBezTo>
                <a:cubicBezTo>
                  <a:pt x="92830" y="565919"/>
                  <a:pt x="114403" y="564337"/>
                  <a:pt x="112314" y="507811"/>
                </a:cubicBezTo>
                <a:cubicBezTo>
                  <a:pt x="111846" y="486024"/>
                  <a:pt x="112944" y="445088"/>
                  <a:pt x="120754" y="390502"/>
                </a:cubicBezTo>
                <a:cubicBezTo>
                  <a:pt x="118044" y="345330"/>
                  <a:pt x="97534" y="291126"/>
                  <a:pt x="96054" y="236774"/>
                </a:cubicBezTo>
                <a:cubicBezTo>
                  <a:pt x="94028" y="198301"/>
                  <a:pt x="94008" y="171041"/>
                  <a:pt x="100614" y="106394"/>
                </a:cubicBezTo>
                <a:cubicBezTo>
                  <a:pt x="84650" y="66832"/>
                  <a:pt x="99424" y="89628"/>
                  <a:pt x="96438" y="51592"/>
                </a:cubicBezTo>
                <a:cubicBezTo>
                  <a:pt x="111136" y="65057"/>
                  <a:pt x="88198" y="4390"/>
                  <a:pt x="104784" y="6004"/>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Freeform: Shape 27">
            <a:extLst>
              <a:ext uri="{FF2B5EF4-FFF2-40B4-BE49-F238E27FC236}">
                <a16:creationId xmlns:a16="http://schemas.microsoft.com/office/drawing/2014/main" id="{B3E7C62F-013B-4BF0-A4FA-40596DEA7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40976" y="736749"/>
            <a:ext cx="2418028" cy="2601058"/>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FFFFF"/>
          </a:solidFill>
          <a:ln>
            <a:noFill/>
          </a:ln>
          <a:effectLst>
            <a:outerShdw blurRad="381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Billede 5">
            <a:extLst>
              <a:ext uri="{FF2B5EF4-FFF2-40B4-BE49-F238E27FC236}">
                <a16:creationId xmlns:a16="http://schemas.microsoft.com/office/drawing/2014/main" id="{52560F12-E446-4747-BD10-239C13B90A6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03330" y="1035362"/>
            <a:ext cx="2093320" cy="1991270"/>
          </a:xfrm>
          <a:prstGeom prst="rect">
            <a:avLst/>
          </a:prstGeom>
        </p:spPr>
      </p:pic>
      <p:sp>
        <p:nvSpPr>
          <p:cNvPr id="30" name="Freeform: Shape 29">
            <a:extLst>
              <a:ext uri="{FF2B5EF4-FFF2-40B4-BE49-F238E27FC236}">
                <a16:creationId xmlns:a16="http://schemas.microsoft.com/office/drawing/2014/main" id="{A06EE196-46B1-4987-B8E2-2681AD6A9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42463" y="3502043"/>
            <a:ext cx="2418028" cy="2600552"/>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FFFFF"/>
          </a:solidFill>
          <a:ln>
            <a:noFill/>
          </a:ln>
          <a:effectLst>
            <a:outerShdw blurRad="381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Rectangle 6">
            <a:extLst>
              <a:ext uri="{FF2B5EF4-FFF2-40B4-BE49-F238E27FC236}">
                <a16:creationId xmlns:a16="http://schemas.microsoft.com/office/drawing/2014/main" id="{C99D11B4-B61D-4ECC-AA3A-DE3A9B6926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00048" y="3234332"/>
            <a:ext cx="1027015" cy="361496"/>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Grafik 4">
            <a:extLst>
              <a:ext uri="{FF2B5EF4-FFF2-40B4-BE49-F238E27FC236}">
                <a16:creationId xmlns:a16="http://schemas.microsoft.com/office/drawing/2014/main" id="{6146755A-D926-4DA3-938F-256BA9BF758A}"/>
              </a:ext>
            </a:extLst>
          </p:cNvPr>
          <p:cNvPicPr>
            <a:picLocks noChangeAspect="1"/>
          </p:cNvPicPr>
          <p:nvPr/>
        </p:nvPicPr>
        <p:blipFill>
          <a:blip r:embed="rId3"/>
          <a:stretch>
            <a:fillRect/>
          </a:stretch>
        </p:blipFill>
        <p:spPr>
          <a:xfrm>
            <a:off x="9313873" y="3643763"/>
            <a:ext cx="1872233" cy="2304287"/>
          </a:xfrm>
          <a:prstGeom prst="rect">
            <a:avLst/>
          </a:prstGeom>
        </p:spPr>
      </p:pic>
    </p:spTree>
    <p:extLst>
      <p:ext uri="{BB962C8B-B14F-4D97-AF65-F5344CB8AC3E}">
        <p14:creationId xmlns:p14="http://schemas.microsoft.com/office/powerpoint/2010/main" val="281788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61293230-B0F6-45B1-96D1-13D18E2429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2B573B51-C170-49C0-A3D9-8D99730C45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89924" y="2"/>
            <a:ext cx="7602076" cy="470844"/>
          </a:xfrm>
          <a:custGeom>
            <a:avLst/>
            <a:gdLst>
              <a:gd name="connsiteX0" fmla="*/ 9683888 w 9683888"/>
              <a:gd name="connsiteY0" fmla="*/ 0 h 743457"/>
              <a:gd name="connsiteX1" fmla="*/ 0 w 9683888"/>
              <a:gd name="connsiteY1" fmla="*/ 0 h 743457"/>
              <a:gd name="connsiteX2" fmla="*/ 0 w 9683888"/>
              <a:gd name="connsiteY2" fmla="*/ 365878 h 743457"/>
              <a:gd name="connsiteX3" fmla="*/ 11844 w 9683888"/>
              <a:gd name="connsiteY3" fmla="*/ 367909 h 743457"/>
              <a:gd name="connsiteX4" fmla="*/ 106208 w 9683888"/>
              <a:gd name="connsiteY4" fmla="*/ 385974 h 743457"/>
              <a:gd name="connsiteX5" fmla="*/ 183667 w 9683888"/>
              <a:gd name="connsiteY5" fmla="*/ 399162 h 743457"/>
              <a:gd name="connsiteX6" fmla="*/ 292430 w 9683888"/>
              <a:gd name="connsiteY6" fmla="*/ 390408 h 743457"/>
              <a:gd name="connsiteX7" fmla="*/ 386942 w 9683888"/>
              <a:gd name="connsiteY7" fmla="*/ 395582 h 743457"/>
              <a:gd name="connsiteX8" fmla="*/ 485751 w 9683888"/>
              <a:gd name="connsiteY8" fmla="*/ 408404 h 743457"/>
              <a:gd name="connsiteX9" fmla="*/ 604107 w 9683888"/>
              <a:gd name="connsiteY9" fmla="*/ 418647 h 743457"/>
              <a:gd name="connsiteX10" fmla="*/ 694081 w 9683888"/>
              <a:gd name="connsiteY10" fmla="*/ 449524 h 743457"/>
              <a:gd name="connsiteX11" fmla="*/ 762452 w 9683888"/>
              <a:gd name="connsiteY11" fmla="*/ 456090 h 743457"/>
              <a:gd name="connsiteX12" fmla="*/ 987872 w 9683888"/>
              <a:gd name="connsiteY12" fmla="*/ 481862 h 743457"/>
              <a:gd name="connsiteX13" fmla="*/ 1077163 w 9683888"/>
              <a:gd name="connsiteY13" fmla="*/ 524467 h 743457"/>
              <a:gd name="connsiteX14" fmla="*/ 1258716 w 9683888"/>
              <a:gd name="connsiteY14" fmla="*/ 587975 h 743457"/>
              <a:gd name="connsiteX15" fmla="*/ 1298056 w 9683888"/>
              <a:gd name="connsiteY15" fmla="*/ 595413 h 743457"/>
              <a:gd name="connsiteX16" fmla="*/ 1327017 w 9683888"/>
              <a:gd name="connsiteY16" fmla="*/ 617412 h 743457"/>
              <a:gd name="connsiteX17" fmla="*/ 1347909 w 9683888"/>
              <a:gd name="connsiteY17" fmla="*/ 620209 h 743457"/>
              <a:gd name="connsiteX18" fmla="*/ 1421792 w 9683888"/>
              <a:gd name="connsiteY18" fmla="*/ 626139 h 743457"/>
              <a:gd name="connsiteX19" fmla="*/ 1519789 w 9683888"/>
              <a:gd name="connsiteY19" fmla="*/ 645011 h 743457"/>
              <a:gd name="connsiteX20" fmla="*/ 1620886 w 9683888"/>
              <a:gd name="connsiteY20" fmla="*/ 687715 h 743457"/>
              <a:gd name="connsiteX21" fmla="*/ 1676745 w 9683888"/>
              <a:gd name="connsiteY21" fmla="*/ 690130 h 743457"/>
              <a:gd name="connsiteX22" fmla="*/ 1832228 w 9683888"/>
              <a:gd name="connsiteY22" fmla="*/ 690860 h 743457"/>
              <a:gd name="connsiteX23" fmla="*/ 1980464 w 9683888"/>
              <a:gd name="connsiteY23" fmla="*/ 704858 h 743457"/>
              <a:gd name="connsiteX24" fmla="*/ 2051150 w 9683888"/>
              <a:gd name="connsiteY24" fmla="*/ 711187 h 743457"/>
              <a:gd name="connsiteX25" fmla="*/ 2162824 w 9683888"/>
              <a:gd name="connsiteY25" fmla="*/ 709178 h 743457"/>
              <a:gd name="connsiteX26" fmla="*/ 2259859 w 9683888"/>
              <a:gd name="connsiteY26" fmla="*/ 718188 h 743457"/>
              <a:gd name="connsiteX27" fmla="*/ 2378290 w 9683888"/>
              <a:gd name="connsiteY27" fmla="*/ 738748 h 743457"/>
              <a:gd name="connsiteX28" fmla="*/ 2407828 w 9683888"/>
              <a:gd name="connsiteY28" fmla="*/ 743457 h 743457"/>
              <a:gd name="connsiteX29" fmla="*/ 2428936 w 9683888"/>
              <a:gd name="connsiteY29" fmla="*/ 734697 h 743457"/>
              <a:gd name="connsiteX30" fmla="*/ 2646106 w 9683888"/>
              <a:gd name="connsiteY30" fmla="*/ 660204 h 743457"/>
              <a:gd name="connsiteX31" fmla="*/ 2799920 w 9683888"/>
              <a:gd name="connsiteY31" fmla="*/ 630451 h 743457"/>
              <a:gd name="connsiteX32" fmla="*/ 2953556 w 9683888"/>
              <a:gd name="connsiteY32" fmla="*/ 607173 h 743457"/>
              <a:gd name="connsiteX33" fmla="*/ 3009839 w 9683888"/>
              <a:gd name="connsiteY33" fmla="*/ 601743 h 743457"/>
              <a:gd name="connsiteX34" fmla="*/ 3115016 w 9683888"/>
              <a:gd name="connsiteY34" fmla="*/ 584982 h 743457"/>
              <a:gd name="connsiteX35" fmla="*/ 3185844 w 9683888"/>
              <a:gd name="connsiteY35" fmla="*/ 595356 h 743457"/>
              <a:gd name="connsiteX36" fmla="*/ 3246013 w 9683888"/>
              <a:gd name="connsiteY36" fmla="*/ 592418 h 743457"/>
              <a:gd name="connsiteX37" fmla="*/ 3313565 w 9683888"/>
              <a:gd name="connsiteY37" fmla="*/ 574138 h 743457"/>
              <a:gd name="connsiteX38" fmla="*/ 3414143 w 9683888"/>
              <a:gd name="connsiteY38" fmla="*/ 553730 h 743457"/>
              <a:gd name="connsiteX39" fmla="*/ 3552895 w 9683888"/>
              <a:gd name="connsiteY39" fmla="*/ 548563 h 743457"/>
              <a:gd name="connsiteX40" fmla="*/ 3753012 w 9683888"/>
              <a:gd name="connsiteY40" fmla="*/ 599520 h 743457"/>
              <a:gd name="connsiteX41" fmla="*/ 3804392 w 9683888"/>
              <a:gd name="connsiteY41" fmla="*/ 604131 h 743457"/>
              <a:gd name="connsiteX42" fmla="*/ 3916696 w 9683888"/>
              <a:gd name="connsiteY42" fmla="*/ 606540 h 743457"/>
              <a:gd name="connsiteX43" fmla="*/ 4063849 w 9683888"/>
              <a:gd name="connsiteY43" fmla="*/ 604058 h 743457"/>
              <a:gd name="connsiteX44" fmla="*/ 4172179 w 9683888"/>
              <a:gd name="connsiteY44" fmla="*/ 592355 h 743457"/>
              <a:gd name="connsiteX45" fmla="*/ 4276294 w 9683888"/>
              <a:gd name="connsiteY45" fmla="*/ 587119 h 743457"/>
              <a:gd name="connsiteX46" fmla="*/ 4411090 w 9683888"/>
              <a:gd name="connsiteY46" fmla="*/ 575600 h 743457"/>
              <a:gd name="connsiteX47" fmla="*/ 4540465 w 9683888"/>
              <a:gd name="connsiteY47" fmla="*/ 567464 h 743457"/>
              <a:gd name="connsiteX48" fmla="*/ 4545352 w 9683888"/>
              <a:gd name="connsiteY48" fmla="*/ 555554 h 743457"/>
              <a:gd name="connsiteX49" fmla="*/ 4564014 w 9683888"/>
              <a:gd name="connsiteY49" fmla="*/ 553660 h 743457"/>
              <a:gd name="connsiteX50" fmla="*/ 4568602 w 9683888"/>
              <a:gd name="connsiteY50" fmla="*/ 550913 h 743457"/>
              <a:gd name="connsiteX51" fmla="*/ 4595289 w 9683888"/>
              <a:gd name="connsiteY51" fmla="*/ 537407 h 743457"/>
              <a:gd name="connsiteX52" fmla="*/ 4739026 w 9683888"/>
              <a:gd name="connsiteY52" fmla="*/ 532483 h 743457"/>
              <a:gd name="connsiteX53" fmla="*/ 5061335 w 9683888"/>
              <a:gd name="connsiteY53" fmla="*/ 545635 h 743457"/>
              <a:gd name="connsiteX54" fmla="*/ 5338634 w 9683888"/>
              <a:gd name="connsiteY54" fmla="*/ 595754 h 743457"/>
              <a:gd name="connsiteX55" fmla="*/ 5529430 w 9683888"/>
              <a:gd name="connsiteY55" fmla="*/ 606335 h 743457"/>
              <a:gd name="connsiteX56" fmla="*/ 5604039 w 9683888"/>
              <a:gd name="connsiteY56" fmla="*/ 607676 h 743457"/>
              <a:gd name="connsiteX57" fmla="*/ 5625281 w 9683888"/>
              <a:gd name="connsiteY57" fmla="*/ 617253 h 743457"/>
              <a:gd name="connsiteX58" fmla="*/ 5628138 w 9683888"/>
              <a:gd name="connsiteY58" fmla="*/ 615483 h 743457"/>
              <a:gd name="connsiteX59" fmla="*/ 5653593 w 9683888"/>
              <a:gd name="connsiteY59" fmla="*/ 617873 h 743457"/>
              <a:gd name="connsiteX60" fmla="*/ 5658658 w 9683888"/>
              <a:gd name="connsiteY60" fmla="*/ 624279 h 743457"/>
              <a:gd name="connsiteX61" fmla="*/ 5675963 w 9683888"/>
              <a:gd name="connsiteY61" fmla="*/ 627762 h 743457"/>
              <a:gd name="connsiteX62" fmla="*/ 5709625 w 9683888"/>
              <a:gd name="connsiteY62" fmla="*/ 639593 h 743457"/>
              <a:gd name="connsiteX63" fmla="*/ 5716324 w 9683888"/>
              <a:gd name="connsiteY63" fmla="*/ 637148 h 743457"/>
              <a:gd name="connsiteX64" fmla="*/ 5767720 w 9683888"/>
              <a:gd name="connsiteY64" fmla="*/ 647737 h 743457"/>
              <a:gd name="connsiteX65" fmla="*/ 5768619 w 9683888"/>
              <a:gd name="connsiteY65" fmla="*/ 645671 h 743457"/>
              <a:gd name="connsiteX66" fmla="*/ 5858696 w 9683888"/>
              <a:gd name="connsiteY66" fmla="*/ 628099 h 743457"/>
              <a:gd name="connsiteX67" fmla="*/ 5935260 w 9683888"/>
              <a:gd name="connsiteY67" fmla="*/ 596904 h 743457"/>
              <a:gd name="connsiteX68" fmla="*/ 5946176 w 9683888"/>
              <a:gd name="connsiteY68" fmla="*/ 597874 h 743457"/>
              <a:gd name="connsiteX69" fmla="*/ 5946447 w 9683888"/>
              <a:gd name="connsiteY69" fmla="*/ 597396 h 743457"/>
              <a:gd name="connsiteX70" fmla="*/ 5958069 w 9683888"/>
              <a:gd name="connsiteY70" fmla="*/ 597432 h 743457"/>
              <a:gd name="connsiteX71" fmla="*/ 5966081 w 9683888"/>
              <a:gd name="connsiteY71" fmla="*/ 599643 h 743457"/>
              <a:gd name="connsiteX72" fmla="*/ 5987259 w 9683888"/>
              <a:gd name="connsiteY72" fmla="*/ 601523 h 743457"/>
              <a:gd name="connsiteX73" fmla="*/ 5994905 w 9683888"/>
              <a:gd name="connsiteY73" fmla="*/ 598873 h 743457"/>
              <a:gd name="connsiteX74" fmla="*/ 6054803 w 9683888"/>
              <a:gd name="connsiteY74" fmla="*/ 541202 h 743457"/>
              <a:gd name="connsiteX75" fmla="*/ 6188672 w 9683888"/>
              <a:gd name="connsiteY75" fmla="*/ 496389 h 743457"/>
              <a:gd name="connsiteX76" fmla="*/ 6323280 w 9683888"/>
              <a:gd name="connsiteY76" fmla="*/ 458013 h 743457"/>
              <a:gd name="connsiteX77" fmla="*/ 6457257 w 9683888"/>
              <a:gd name="connsiteY77" fmla="*/ 414621 h 743457"/>
              <a:gd name="connsiteX78" fmla="*/ 6530019 w 9683888"/>
              <a:gd name="connsiteY78" fmla="*/ 423168 h 743457"/>
              <a:gd name="connsiteX79" fmla="*/ 6626800 w 9683888"/>
              <a:gd name="connsiteY79" fmla="*/ 375078 h 743457"/>
              <a:gd name="connsiteX80" fmla="*/ 6689231 w 9683888"/>
              <a:gd name="connsiteY80" fmla="*/ 353501 h 743457"/>
              <a:gd name="connsiteX81" fmla="*/ 6726440 w 9683888"/>
              <a:gd name="connsiteY81" fmla="*/ 340276 h 743457"/>
              <a:gd name="connsiteX82" fmla="*/ 6835228 w 9683888"/>
              <a:gd name="connsiteY82" fmla="*/ 329393 h 743457"/>
              <a:gd name="connsiteX83" fmla="*/ 7039363 w 9683888"/>
              <a:gd name="connsiteY83" fmla="*/ 370823 h 743457"/>
              <a:gd name="connsiteX84" fmla="*/ 7095156 w 9683888"/>
              <a:gd name="connsiteY84" fmla="*/ 366075 h 743457"/>
              <a:gd name="connsiteX85" fmla="*/ 7187061 w 9683888"/>
              <a:gd name="connsiteY85" fmla="*/ 383876 h 743457"/>
              <a:gd name="connsiteX86" fmla="*/ 7295039 w 9683888"/>
              <a:gd name="connsiteY86" fmla="*/ 355046 h 743457"/>
              <a:gd name="connsiteX87" fmla="*/ 7373651 w 9683888"/>
              <a:gd name="connsiteY87" fmla="*/ 322299 h 743457"/>
              <a:gd name="connsiteX88" fmla="*/ 7418964 w 9683888"/>
              <a:gd name="connsiteY88" fmla="*/ 308685 h 743457"/>
              <a:gd name="connsiteX89" fmla="*/ 7450568 w 9683888"/>
              <a:gd name="connsiteY89" fmla="*/ 293511 h 743457"/>
              <a:gd name="connsiteX90" fmla="*/ 7538380 w 9683888"/>
              <a:gd name="connsiteY90" fmla="*/ 283235 h 743457"/>
              <a:gd name="connsiteX91" fmla="*/ 7786348 w 9683888"/>
              <a:gd name="connsiteY91" fmla="*/ 225377 h 743457"/>
              <a:gd name="connsiteX92" fmla="*/ 7849534 w 9683888"/>
              <a:gd name="connsiteY92" fmla="*/ 245434 h 743457"/>
              <a:gd name="connsiteX93" fmla="*/ 7981165 w 9683888"/>
              <a:gd name="connsiteY93" fmla="*/ 222252 h 743457"/>
              <a:gd name="connsiteX94" fmla="*/ 8171882 w 9683888"/>
              <a:gd name="connsiteY94" fmla="*/ 222497 h 743457"/>
              <a:gd name="connsiteX95" fmla="*/ 8242270 w 9683888"/>
              <a:gd name="connsiteY95" fmla="*/ 180535 h 743457"/>
              <a:gd name="connsiteX96" fmla="*/ 8490152 w 9683888"/>
              <a:gd name="connsiteY96" fmla="*/ 209193 h 743457"/>
              <a:gd name="connsiteX97" fmla="*/ 8622272 w 9683888"/>
              <a:gd name="connsiteY97" fmla="*/ 188859 h 743457"/>
              <a:gd name="connsiteX98" fmla="*/ 8738606 w 9683888"/>
              <a:gd name="connsiteY98" fmla="*/ 208945 h 743457"/>
              <a:gd name="connsiteX99" fmla="*/ 8831307 w 9683888"/>
              <a:gd name="connsiteY99" fmla="*/ 207738 h 743457"/>
              <a:gd name="connsiteX100" fmla="*/ 8891432 w 9683888"/>
              <a:gd name="connsiteY100" fmla="*/ 184510 h 743457"/>
              <a:gd name="connsiteX101" fmla="*/ 8946980 w 9683888"/>
              <a:gd name="connsiteY101" fmla="*/ 145578 h 743457"/>
              <a:gd name="connsiteX102" fmla="*/ 9107760 w 9683888"/>
              <a:gd name="connsiteY102" fmla="*/ 128052 h 743457"/>
              <a:gd name="connsiteX103" fmla="*/ 9195623 w 9683888"/>
              <a:gd name="connsiteY103" fmla="*/ 100212 h 743457"/>
              <a:gd name="connsiteX104" fmla="*/ 9256898 w 9683888"/>
              <a:gd name="connsiteY104" fmla="*/ 73900 h 743457"/>
              <a:gd name="connsiteX105" fmla="*/ 9351740 w 9683888"/>
              <a:gd name="connsiteY105" fmla="*/ 80439 h 743457"/>
              <a:gd name="connsiteX106" fmla="*/ 9539796 w 9683888"/>
              <a:gd name="connsiteY106" fmla="*/ 87069 h 743457"/>
              <a:gd name="connsiteX107" fmla="*/ 9619109 w 9683888"/>
              <a:gd name="connsiteY107" fmla="*/ 39994 h 74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9683888" h="743457">
                <a:moveTo>
                  <a:pt x="9683888" y="0"/>
                </a:moveTo>
                <a:lnTo>
                  <a:pt x="0" y="0"/>
                </a:lnTo>
                <a:lnTo>
                  <a:pt x="0" y="365878"/>
                </a:lnTo>
                <a:lnTo>
                  <a:pt x="11844" y="367909"/>
                </a:lnTo>
                <a:cubicBezTo>
                  <a:pt x="50423" y="374387"/>
                  <a:pt x="87879" y="380746"/>
                  <a:pt x="106208" y="385974"/>
                </a:cubicBezTo>
                <a:cubicBezTo>
                  <a:pt x="119919" y="389979"/>
                  <a:pt x="149687" y="402128"/>
                  <a:pt x="183667" y="399162"/>
                </a:cubicBezTo>
                <a:cubicBezTo>
                  <a:pt x="228274" y="394575"/>
                  <a:pt x="256969" y="398315"/>
                  <a:pt x="292430" y="390408"/>
                </a:cubicBezTo>
                <a:cubicBezTo>
                  <a:pt x="325377" y="395694"/>
                  <a:pt x="374510" y="420053"/>
                  <a:pt x="386942" y="395582"/>
                </a:cubicBezTo>
                <a:cubicBezTo>
                  <a:pt x="400429" y="416427"/>
                  <a:pt x="451168" y="399411"/>
                  <a:pt x="485751" y="408404"/>
                </a:cubicBezTo>
                <a:cubicBezTo>
                  <a:pt x="520399" y="423586"/>
                  <a:pt x="570416" y="404235"/>
                  <a:pt x="604107" y="418647"/>
                </a:cubicBezTo>
                <a:cubicBezTo>
                  <a:pt x="633631" y="425521"/>
                  <a:pt x="672063" y="446364"/>
                  <a:pt x="694081" y="449524"/>
                </a:cubicBezTo>
                <a:cubicBezTo>
                  <a:pt x="700528" y="463278"/>
                  <a:pt x="713487" y="450700"/>
                  <a:pt x="762452" y="456090"/>
                </a:cubicBezTo>
                <a:cubicBezTo>
                  <a:pt x="811417" y="461479"/>
                  <a:pt x="935420" y="470466"/>
                  <a:pt x="987872" y="481862"/>
                </a:cubicBezTo>
                <a:cubicBezTo>
                  <a:pt x="1018493" y="475799"/>
                  <a:pt x="1019470" y="516810"/>
                  <a:pt x="1077163" y="524467"/>
                </a:cubicBezTo>
                <a:cubicBezTo>
                  <a:pt x="1124222" y="535807"/>
                  <a:pt x="1202940" y="574855"/>
                  <a:pt x="1258716" y="587975"/>
                </a:cubicBezTo>
                <a:cubicBezTo>
                  <a:pt x="1274181" y="586466"/>
                  <a:pt x="1286859" y="589632"/>
                  <a:pt x="1298056" y="595413"/>
                </a:cubicBezTo>
                <a:lnTo>
                  <a:pt x="1327017" y="617412"/>
                </a:lnTo>
                <a:lnTo>
                  <a:pt x="1347909" y="620209"/>
                </a:lnTo>
                <a:cubicBezTo>
                  <a:pt x="1377004" y="628445"/>
                  <a:pt x="1394712" y="616344"/>
                  <a:pt x="1421792" y="626139"/>
                </a:cubicBezTo>
                <a:cubicBezTo>
                  <a:pt x="1466260" y="647543"/>
                  <a:pt x="1506099" y="610975"/>
                  <a:pt x="1519789" y="645011"/>
                </a:cubicBezTo>
                <a:cubicBezTo>
                  <a:pt x="1556219" y="665699"/>
                  <a:pt x="1578776" y="668950"/>
                  <a:pt x="1620886" y="687715"/>
                </a:cubicBezTo>
                <a:cubicBezTo>
                  <a:pt x="1658228" y="693647"/>
                  <a:pt x="1636224" y="694371"/>
                  <a:pt x="1676745" y="690130"/>
                </a:cubicBezTo>
                <a:cubicBezTo>
                  <a:pt x="1713709" y="697532"/>
                  <a:pt x="1774627" y="701403"/>
                  <a:pt x="1832228" y="690860"/>
                </a:cubicBezTo>
                <a:cubicBezTo>
                  <a:pt x="1866586" y="689181"/>
                  <a:pt x="1949046" y="755765"/>
                  <a:pt x="1980464" y="704858"/>
                </a:cubicBezTo>
                <a:cubicBezTo>
                  <a:pt x="2001472" y="716610"/>
                  <a:pt x="2020758" y="710467"/>
                  <a:pt x="2051150" y="711187"/>
                </a:cubicBezTo>
                <a:cubicBezTo>
                  <a:pt x="2081543" y="711907"/>
                  <a:pt x="2117567" y="736153"/>
                  <a:pt x="2162824" y="709178"/>
                </a:cubicBezTo>
                <a:cubicBezTo>
                  <a:pt x="2219712" y="701824"/>
                  <a:pt x="2181421" y="742368"/>
                  <a:pt x="2259859" y="718188"/>
                </a:cubicBezTo>
                <a:cubicBezTo>
                  <a:pt x="2296623" y="733933"/>
                  <a:pt x="2337412" y="741012"/>
                  <a:pt x="2378290" y="738748"/>
                </a:cubicBezTo>
                <a:cubicBezTo>
                  <a:pt x="2380041" y="725410"/>
                  <a:pt x="2399659" y="741017"/>
                  <a:pt x="2407828" y="743457"/>
                </a:cubicBezTo>
                <a:cubicBezTo>
                  <a:pt x="2406113" y="735180"/>
                  <a:pt x="2421642" y="728742"/>
                  <a:pt x="2428936" y="734697"/>
                </a:cubicBezTo>
                <a:cubicBezTo>
                  <a:pt x="2468648" y="720822"/>
                  <a:pt x="2584275" y="677579"/>
                  <a:pt x="2646106" y="660204"/>
                </a:cubicBezTo>
                <a:cubicBezTo>
                  <a:pt x="2706894" y="652346"/>
                  <a:pt x="2738390" y="612318"/>
                  <a:pt x="2799920" y="630451"/>
                </a:cubicBezTo>
                <a:cubicBezTo>
                  <a:pt x="2856798" y="622940"/>
                  <a:pt x="2902940" y="602232"/>
                  <a:pt x="2953556" y="607173"/>
                </a:cubicBezTo>
                <a:cubicBezTo>
                  <a:pt x="2970626" y="593247"/>
                  <a:pt x="2988095" y="586399"/>
                  <a:pt x="3009839" y="601743"/>
                </a:cubicBezTo>
                <a:cubicBezTo>
                  <a:pt x="3046166" y="594868"/>
                  <a:pt x="3085682" y="586046"/>
                  <a:pt x="3115016" y="584982"/>
                </a:cubicBezTo>
                <a:cubicBezTo>
                  <a:pt x="3144992" y="587935"/>
                  <a:pt x="3158740" y="599045"/>
                  <a:pt x="3185844" y="595356"/>
                </a:cubicBezTo>
                <a:cubicBezTo>
                  <a:pt x="3209939" y="576197"/>
                  <a:pt x="3221731" y="614583"/>
                  <a:pt x="3246013" y="592418"/>
                </a:cubicBezTo>
                <a:cubicBezTo>
                  <a:pt x="3228976" y="565486"/>
                  <a:pt x="3320172" y="599686"/>
                  <a:pt x="3313565" y="574138"/>
                </a:cubicBezTo>
                <a:cubicBezTo>
                  <a:pt x="3341586" y="564515"/>
                  <a:pt x="3371901" y="555346"/>
                  <a:pt x="3414143" y="553730"/>
                </a:cubicBezTo>
                <a:cubicBezTo>
                  <a:pt x="3463229" y="557630"/>
                  <a:pt x="3476532" y="539673"/>
                  <a:pt x="3552895" y="548563"/>
                </a:cubicBezTo>
                <a:cubicBezTo>
                  <a:pt x="3620356" y="561042"/>
                  <a:pt x="3688830" y="574962"/>
                  <a:pt x="3753012" y="599520"/>
                </a:cubicBezTo>
                <a:cubicBezTo>
                  <a:pt x="3769580" y="615048"/>
                  <a:pt x="3777112" y="602961"/>
                  <a:pt x="3804392" y="604131"/>
                </a:cubicBezTo>
                <a:cubicBezTo>
                  <a:pt x="3831672" y="605301"/>
                  <a:pt x="3878076" y="605222"/>
                  <a:pt x="3916696" y="606540"/>
                </a:cubicBezTo>
                <a:cubicBezTo>
                  <a:pt x="3970533" y="603881"/>
                  <a:pt x="3981244" y="618066"/>
                  <a:pt x="4063849" y="604058"/>
                </a:cubicBezTo>
                <a:cubicBezTo>
                  <a:pt x="4074473" y="605185"/>
                  <a:pt x="4134611" y="589365"/>
                  <a:pt x="4172179" y="592355"/>
                </a:cubicBezTo>
                <a:cubicBezTo>
                  <a:pt x="4180554" y="576172"/>
                  <a:pt x="4255433" y="602075"/>
                  <a:pt x="4276294" y="587119"/>
                </a:cubicBezTo>
                <a:cubicBezTo>
                  <a:pt x="4326119" y="586973"/>
                  <a:pt x="4361692" y="573867"/>
                  <a:pt x="4411090" y="575600"/>
                </a:cubicBezTo>
                <a:cubicBezTo>
                  <a:pt x="4465125" y="575500"/>
                  <a:pt x="4518088" y="570805"/>
                  <a:pt x="4540465" y="567464"/>
                </a:cubicBezTo>
                <a:lnTo>
                  <a:pt x="4545352" y="555554"/>
                </a:lnTo>
                <a:lnTo>
                  <a:pt x="4564014" y="553660"/>
                </a:lnTo>
                <a:lnTo>
                  <a:pt x="4568602" y="550913"/>
                </a:lnTo>
                <a:cubicBezTo>
                  <a:pt x="4577353" y="545618"/>
                  <a:pt x="4586105" y="540734"/>
                  <a:pt x="4595289" y="537407"/>
                </a:cubicBezTo>
                <a:cubicBezTo>
                  <a:pt x="4623104" y="537511"/>
                  <a:pt x="4660764" y="533229"/>
                  <a:pt x="4739026" y="532483"/>
                </a:cubicBezTo>
                <a:cubicBezTo>
                  <a:pt x="4806238" y="527255"/>
                  <a:pt x="4944577" y="524439"/>
                  <a:pt x="5061335" y="545635"/>
                </a:cubicBezTo>
                <a:cubicBezTo>
                  <a:pt x="5167156" y="553533"/>
                  <a:pt x="5251789" y="586167"/>
                  <a:pt x="5338634" y="595754"/>
                </a:cubicBezTo>
                <a:cubicBezTo>
                  <a:pt x="5415763" y="589622"/>
                  <a:pt x="5434719" y="609365"/>
                  <a:pt x="5529430" y="606335"/>
                </a:cubicBezTo>
                <a:cubicBezTo>
                  <a:pt x="5534498" y="613561"/>
                  <a:pt x="5597157" y="603269"/>
                  <a:pt x="5604039" y="607676"/>
                </a:cubicBezTo>
                <a:lnTo>
                  <a:pt x="5625281" y="617253"/>
                </a:lnTo>
                <a:lnTo>
                  <a:pt x="5628138" y="615483"/>
                </a:lnTo>
                <a:cubicBezTo>
                  <a:pt x="5640641" y="612245"/>
                  <a:pt x="5648217" y="613966"/>
                  <a:pt x="5653593" y="617873"/>
                </a:cubicBezTo>
                <a:lnTo>
                  <a:pt x="5658658" y="624279"/>
                </a:lnTo>
                <a:lnTo>
                  <a:pt x="5675963" y="627762"/>
                </a:lnTo>
                <a:lnTo>
                  <a:pt x="5709625" y="639593"/>
                </a:lnTo>
                <a:lnTo>
                  <a:pt x="5716324" y="637148"/>
                </a:lnTo>
                <a:lnTo>
                  <a:pt x="5767720" y="647737"/>
                </a:lnTo>
                <a:lnTo>
                  <a:pt x="5768619" y="645671"/>
                </a:lnTo>
                <a:cubicBezTo>
                  <a:pt x="5776130" y="642927"/>
                  <a:pt x="5830922" y="636226"/>
                  <a:pt x="5858696" y="628099"/>
                </a:cubicBezTo>
                <a:lnTo>
                  <a:pt x="5935260" y="596904"/>
                </a:lnTo>
                <a:lnTo>
                  <a:pt x="5946176" y="597874"/>
                </a:lnTo>
                <a:lnTo>
                  <a:pt x="5946447" y="597396"/>
                </a:lnTo>
                <a:cubicBezTo>
                  <a:pt x="5948934" y="596546"/>
                  <a:pt x="5952567" y="596468"/>
                  <a:pt x="5958069" y="597432"/>
                </a:cubicBezTo>
                <a:lnTo>
                  <a:pt x="5966081" y="599643"/>
                </a:lnTo>
                <a:lnTo>
                  <a:pt x="5987259" y="601523"/>
                </a:lnTo>
                <a:lnTo>
                  <a:pt x="5994905" y="598873"/>
                </a:lnTo>
                <a:cubicBezTo>
                  <a:pt x="6020610" y="579716"/>
                  <a:pt x="6016968" y="560235"/>
                  <a:pt x="6054803" y="541202"/>
                </a:cubicBezTo>
                <a:cubicBezTo>
                  <a:pt x="6108247" y="527358"/>
                  <a:pt x="6130976" y="484538"/>
                  <a:pt x="6188672" y="496389"/>
                </a:cubicBezTo>
                <a:cubicBezTo>
                  <a:pt x="6238659" y="483279"/>
                  <a:pt x="6277194" y="458153"/>
                  <a:pt x="6323280" y="458013"/>
                </a:cubicBezTo>
                <a:cubicBezTo>
                  <a:pt x="6368044" y="444385"/>
                  <a:pt x="6422801" y="420428"/>
                  <a:pt x="6457257" y="414621"/>
                </a:cubicBezTo>
                <a:cubicBezTo>
                  <a:pt x="6483424" y="410645"/>
                  <a:pt x="6508964" y="423228"/>
                  <a:pt x="6530019" y="423168"/>
                </a:cubicBezTo>
                <a:cubicBezTo>
                  <a:pt x="6558276" y="416578"/>
                  <a:pt x="6600264" y="386690"/>
                  <a:pt x="6626800" y="375078"/>
                </a:cubicBezTo>
                <a:cubicBezTo>
                  <a:pt x="6664418" y="400828"/>
                  <a:pt x="6655535" y="354302"/>
                  <a:pt x="6689231" y="353501"/>
                </a:cubicBezTo>
                <a:cubicBezTo>
                  <a:pt x="6708837" y="361122"/>
                  <a:pt x="6719642" y="359485"/>
                  <a:pt x="6726440" y="340276"/>
                </a:cubicBezTo>
                <a:cubicBezTo>
                  <a:pt x="6818329" y="378763"/>
                  <a:pt x="6765502" y="328183"/>
                  <a:pt x="6835228" y="329393"/>
                </a:cubicBezTo>
                <a:cubicBezTo>
                  <a:pt x="6897464" y="335048"/>
                  <a:pt x="6962224" y="329085"/>
                  <a:pt x="7039363" y="370823"/>
                </a:cubicBezTo>
                <a:cubicBezTo>
                  <a:pt x="7056368" y="384567"/>
                  <a:pt x="7070539" y="363899"/>
                  <a:pt x="7095156" y="366075"/>
                </a:cubicBezTo>
                <a:cubicBezTo>
                  <a:pt x="7119772" y="368250"/>
                  <a:pt x="7153748" y="385714"/>
                  <a:pt x="7187061" y="383876"/>
                </a:cubicBezTo>
                <a:cubicBezTo>
                  <a:pt x="7242115" y="377604"/>
                  <a:pt x="7270954" y="334249"/>
                  <a:pt x="7295039" y="355046"/>
                </a:cubicBezTo>
                <a:cubicBezTo>
                  <a:pt x="7320104" y="344159"/>
                  <a:pt x="7343179" y="301443"/>
                  <a:pt x="7373651" y="322299"/>
                </a:cubicBezTo>
                <a:cubicBezTo>
                  <a:pt x="7367160" y="298575"/>
                  <a:pt x="7410095" y="329040"/>
                  <a:pt x="7418964" y="308685"/>
                </a:cubicBezTo>
                <a:cubicBezTo>
                  <a:pt x="7424243" y="291807"/>
                  <a:pt x="7438503" y="297117"/>
                  <a:pt x="7450568" y="293511"/>
                </a:cubicBezTo>
                <a:cubicBezTo>
                  <a:pt x="7461276" y="277652"/>
                  <a:pt x="7519437" y="275664"/>
                  <a:pt x="7538380" y="283235"/>
                </a:cubicBezTo>
                <a:cubicBezTo>
                  <a:pt x="7594343" y="271879"/>
                  <a:pt x="7734488" y="231676"/>
                  <a:pt x="7786348" y="225377"/>
                </a:cubicBezTo>
                <a:cubicBezTo>
                  <a:pt x="7797693" y="277094"/>
                  <a:pt x="7847327" y="236176"/>
                  <a:pt x="7849534" y="245434"/>
                </a:cubicBezTo>
                <a:cubicBezTo>
                  <a:pt x="7894253" y="231282"/>
                  <a:pt x="7937937" y="238796"/>
                  <a:pt x="7981165" y="222252"/>
                </a:cubicBezTo>
                <a:cubicBezTo>
                  <a:pt x="8066564" y="234459"/>
                  <a:pt x="8127007" y="235277"/>
                  <a:pt x="8171882" y="222497"/>
                </a:cubicBezTo>
                <a:cubicBezTo>
                  <a:pt x="8183092" y="205785"/>
                  <a:pt x="8217423" y="177145"/>
                  <a:pt x="8242270" y="180535"/>
                </a:cubicBezTo>
                <a:cubicBezTo>
                  <a:pt x="8294138" y="178846"/>
                  <a:pt x="8410926" y="208334"/>
                  <a:pt x="8490152" y="209193"/>
                </a:cubicBezTo>
                <a:cubicBezTo>
                  <a:pt x="8558493" y="195433"/>
                  <a:pt x="8564727" y="233466"/>
                  <a:pt x="8622272" y="188859"/>
                </a:cubicBezTo>
                <a:cubicBezTo>
                  <a:pt x="8659556" y="191317"/>
                  <a:pt x="8666988" y="178214"/>
                  <a:pt x="8738606" y="208945"/>
                </a:cubicBezTo>
                <a:cubicBezTo>
                  <a:pt x="8769507" y="208543"/>
                  <a:pt x="8800406" y="224019"/>
                  <a:pt x="8831307" y="207738"/>
                </a:cubicBezTo>
                <a:cubicBezTo>
                  <a:pt x="8836477" y="191612"/>
                  <a:pt x="8870109" y="182455"/>
                  <a:pt x="8891432" y="184510"/>
                </a:cubicBezTo>
                <a:cubicBezTo>
                  <a:pt x="8876795" y="135260"/>
                  <a:pt x="8938553" y="173381"/>
                  <a:pt x="8946980" y="145578"/>
                </a:cubicBezTo>
                <a:cubicBezTo>
                  <a:pt x="9010957" y="156064"/>
                  <a:pt x="9046552" y="157746"/>
                  <a:pt x="9107760" y="128052"/>
                </a:cubicBezTo>
                <a:cubicBezTo>
                  <a:pt x="9135191" y="151813"/>
                  <a:pt x="9184204" y="114911"/>
                  <a:pt x="9195623" y="100212"/>
                </a:cubicBezTo>
                <a:cubicBezTo>
                  <a:pt x="9222736" y="85917"/>
                  <a:pt x="9230892" y="98248"/>
                  <a:pt x="9256898" y="73900"/>
                </a:cubicBezTo>
                <a:cubicBezTo>
                  <a:pt x="9276443" y="63724"/>
                  <a:pt x="9334001" y="80454"/>
                  <a:pt x="9351740" y="80439"/>
                </a:cubicBezTo>
                <a:cubicBezTo>
                  <a:pt x="9398889" y="82633"/>
                  <a:pt x="9473718" y="102566"/>
                  <a:pt x="9539796" y="87069"/>
                </a:cubicBezTo>
                <a:cubicBezTo>
                  <a:pt x="9565852" y="70987"/>
                  <a:pt x="9591569" y="56211"/>
                  <a:pt x="9619109" y="39994"/>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3" name="Freeform: Shape 52">
            <a:extLst>
              <a:ext uri="{FF2B5EF4-FFF2-40B4-BE49-F238E27FC236}">
                <a16:creationId xmlns:a16="http://schemas.microsoft.com/office/drawing/2014/main" id="{CC7BCC73-A901-44EB-B0E7-879E19267A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9827"/>
            <a:ext cx="10680562" cy="1078174"/>
          </a:xfrm>
          <a:custGeom>
            <a:avLst/>
            <a:gdLst>
              <a:gd name="connsiteX0" fmla="*/ 3617689 w 10680562"/>
              <a:gd name="connsiteY0" fmla="*/ 0 h 1605023"/>
              <a:gd name="connsiteX1" fmla="*/ 3635901 w 10680562"/>
              <a:gd name="connsiteY1" fmla="*/ 7738 h 1605023"/>
              <a:gd name="connsiteX2" fmla="*/ 3690891 w 10680562"/>
              <a:gd name="connsiteY2" fmla="*/ 7049 h 1605023"/>
              <a:gd name="connsiteX3" fmla="*/ 3832247 w 10680562"/>
              <a:gd name="connsiteY3" fmla="*/ 13937 h 1605023"/>
              <a:gd name="connsiteX4" fmla="*/ 3999111 w 10680562"/>
              <a:gd name="connsiteY4" fmla="*/ 44624 h 1605023"/>
              <a:gd name="connsiteX5" fmla="*/ 4034676 w 10680562"/>
              <a:gd name="connsiteY5" fmla="*/ 48775 h 1605023"/>
              <a:gd name="connsiteX6" fmla="*/ 4065394 w 10680562"/>
              <a:gd name="connsiteY6" fmla="*/ 42879 h 1605023"/>
              <a:gd name="connsiteX7" fmla="*/ 4072648 w 10680562"/>
              <a:gd name="connsiteY7" fmla="*/ 33262 h 1605023"/>
              <a:gd name="connsiteX8" fmla="*/ 4092232 w 10680562"/>
              <a:gd name="connsiteY8" fmla="*/ 34026 h 1605023"/>
              <a:gd name="connsiteX9" fmla="*/ 4097470 w 10680562"/>
              <a:gd name="connsiteY9" fmla="*/ 32252 h 1605023"/>
              <a:gd name="connsiteX10" fmla="*/ 4127488 w 10680562"/>
              <a:gd name="connsiteY10" fmla="*/ 24056 h 1605023"/>
              <a:gd name="connsiteX11" fmla="*/ 4190803 w 10680562"/>
              <a:gd name="connsiteY11" fmla="*/ 55685 h 1605023"/>
              <a:gd name="connsiteX12" fmla="*/ 4269333 w 10680562"/>
              <a:gd name="connsiteY12" fmla="*/ 54186 h 1605023"/>
              <a:gd name="connsiteX13" fmla="*/ 4481486 w 10680562"/>
              <a:gd name="connsiteY13" fmla="*/ 116915 h 1605023"/>
              <a:gd name="connsiteX14" fmla="*/ 4651418 w 10680562"/>
              <a:gd name="connsiteY14" fmla="*/ 150071 h 1605023"/>
              <a:gd name="connsiteX15" fmla="*/ 4863575 w 10680562"/>
              <a:gd name="connsiteY15" fmla="*/ 175458 h 1605023"/>
              <a:gd name="connsiteX16" fmla="*/ 5013635 w 10680562"/>
              <a:gd name="connsiteY16" fmla="*/ 213928 h 1605023"/>
              <a:gd name="connsiteX17" fmla="*/ 5203044 w 10680562"/>
              <a:gd name="connsiteY17" fmla="*/ 228946 h 1605023"/>
              <a:gd name="connsiteX18" fmla="*/ 5207070 w 10680562"/>
              <a:gd name="connsiteY18" fmla="*/ 235105 h 1605023"/>
              <a:gd name="connsiteX19" fmla="*/ 5224253 w 10680562"/>
              <a:gd name="connsiteY19" fmla="*/ 240320 h 1605023"/>
              <a:gd name="connsiteX20" fmla="*/ 5256736 w 10680562"/>
              <a:gd name="connsiteY20" fmla="*/ 254811 h 1605023"/>
              <a:gd name="connsiteX21" fmla="*/ 5264095 w 10680562"/>
              <a:gd name="connsiteY21" fmla="*/ 253567 h 1605023"/>
              <a:gd name="connsiteX22" fmla="*/ 5315084 w 10680562"/>
              <a:gd name="connsiteY22" fmla="*/ 269264 h 1605023"/>
              <a:gd name="connsiteX23" fmla="*/ 5316393 w 10680562"/>
              <a:gd name="connsiteY23" fmla="*/ 267603 h 1605023"/>
              <a:gd name="connsiteX24" fmla="*/ 5333427 w 10680562"/>
              <a:gd name="connsiteY24" fmla="*/ 263823 h 1605023"/>
              <a:gd name="connsiteX25" fmla="*/ 5364589 w 10680562"/>
              <a:gd name="connsiteY25" fmla="*/ 260882 h 1605023"/>
              <a:gd name="connsiteX26" fmla="*/ 5443973 w 10680562"/>
              <a:gd name="connsiteY26" fmla="*/ 230866 h 1605023"/>
              <a:gd name="connsiteX27" fmla="*/ 5497201 w 10680562"/>
              <a:gd name="connsiteY27" fmla="*/ 247023 h 1605023"/>
              <a:gd name="connsiteX28" fmla="*/ 5508269 w 10680562"/>
              <a:gd name="connsiteY28" fmla="*/ 249256 h 1605023"/>
              <a:gd name="connsiteX29" fmla="*/ 5508636 w 10680562"/>
              <a:gd name="connsiteY29" fmla="*/ 248880 h 1605023"/>
              <a:gd name="connsiteX30" fmla="*/ 5520606 w 10680562"/>
              <a:gd name="connsiteY30" fmla="*/ 250400 h 1605023"/>
              <a:gd name="connsiteX31" fmla="*/ 5528451 w 10680562"/>
              <a:gd name="connsiteY31" fmla="*/ 253330 h 1605023"/>
              <a:gd name="connsiteX32" fmla="*/ 5549923 w 10680562"/>
              <a:gd name="connsiteY32" fmla="*/ 257662 h 1605023"/>
              <a:gd name="connsiteX33" fmla="*/ 5558295 w 10680562"/>
              <a:gd name="connsiteY33" fmla="*/ 256364 h 1605023"/>
              <a:gd name="connsiteX34" fmla="*/ 5664799 w 10680562"/>
              <a:gd name="connsiteY34" fmla="*/ 278924 h 1605023"/>
              <a:gd name="connsiteX35" fmla="*/ 5796160 w 10680562"/>
              <a:gd name="connsiteY35" fmla="*/ 307979 h 1605023"/>
              <a:gd name="connsiteX36" fmla="*/ 5897647 w 10680562"/>
              <a:gd name="connsiteY36" fmla="*/ 339431 h 1605023"/>
              <a:gd name="connsiteX37" fmla="*/ 5978838 w 10680562"/>
              <a:gd name="connsiteY37" fmla="*/ 367970 h 1605023"/>
              <a:gd name="connsiteX38" fmla="*/ 6050367 w 10680562"/>
              <a:gd name="connsiteY38" fmla="*/ 386341 h 1605023"/>
              <a:gd name="connsiteX39" fmla="*/ 6140609 w 10680562"/>
              <a:gd name="connsiteY39" fmla="*/ 385135 h 1605023"/>
              <a:gd name="connsiteX40" fmla="*/ 6302950 w 10680562"/>
              <a:gd name="connsiteY40" fmla="*/ 448183 h 1605023"/>
              <a:gd name="connsiteX41" fmla="*/ 6308533 w 10680562"/>
              <a:gd name="connsiteY41" fmla="*/ 448551 h 1605023"/>
              <a:gd name="connsiteX42" fmla="*/ 6340278 w 10680562"/>
              <a:gd name="connsiteY42" fmla="*/ 468555 h 1605023"/>
              <a:gd name="connsiteX43" fmla="*/ 6341685 w 10680562"/>
              <a:gd name="connsiteY43" fmla="*/ 467587 h 1605023"/>
              <a:gd name="connsiteX44" fmla="*/ 6354862 w 10680562"/>
              <a:gd name="connsiteY44" fmla="*/ 467794 h 1605023"/>
              <a:gd name="connsiteX45" fmla="*/ 6377840 w 10680562"/>
              <a:gd name="connsiteY45" fmla="*/ 471024 h 1605023"/>
              <a:gd name="connsiteX46" fmla="*/ 6442804 w 10680562"/>
              <a:gd name="connsiteY46" fmla="*/ 463091 h 1605023"/>
              <a:gd name="connsiteX47" fmla="*/ 6476009 w 10680562"/>
              <a:gd name="connsiteY47" fmla="*/ 483807 h 1605023"/>
              <a:gd name="connsiteX48" fmla="*/ 6483237 w 10680562"/>
              <a:gd name="connsiteY48" fmla="*/ 487308 h 1605023"/>
              <a:gd name="connsiteX49" fmla="*/ 6483605 w 10680562"/>
              <a:gd name="connsiteY49" fmla="*/ 487102 h 1605023"/>
              <a:gd name="connsiteX50" fmla="*/ 6491673 w 10680562"/>
              <a:gd name="connsiteY50" fmla="*/ 490243 h 1605023"/>
              <a:gd name="connsiteX51" fmla="*/ 6496411 w 10680562"/>
              <a:gd name="connsiteY51" fmla="*/ 493689 h 1605023"/>
              <a:gd name="connsiteX52" fmla="*/ 6510429 w 10680562"/>
              <a:gd name="connsiteY52" fmla="*/ 500479 h 1605023"/>
              <a:gd name="connsiteX53" fmla="*/ 6516750 w 10680562"/>
              <a:gd name="connsiteY53" fmla="*/ 500983 h 1605023"/>
              <a:gd name="connsiteX54" fmla="*/ 6580199 w 10680562"/>
              <a:gd name="connsiteY54" fmla="*/ 483318 h 1605023"/>
              <a:gd name="connsiteX55" fmla="*/ 6690237 w 10680562"/>
              <a:gd name="connsiteY55" fmla="*/ 493051 h 1605023"/>
              <a:gd name="connsiteX56" fmla="*/ 6798356 w 10680562"/>
              <a:gd name="connsiteY56" fmla="*/ 506748 h 1605023"/>
              <a:gd name="connsiteX57" fmla="*/ 6837102 w 10680562"/>
              <a:gd name="connsiteY57" fmla="*/ 513677 h 1605023"/>
              <a:gd name="connsiteX58" fmla="*/ 6907934 w 10680562"/>
              <a:gd name="connsiteY58" fmla="*/ 517339 h 1605023"/>
              <a:gd name="connsiteX59" fmla="*/ 6941474 w 10680562"/>
              <a:gd name="connsiteY59" fmla="*/ 513632 h 1605023"/>
              <a:gd name="connsiteX60" fmla="*/ 6942754 w 10680562"/>
              <a:gd name="connsiteY60" fmla="*/ 514394 h 1605023"/>
              <a:gd name="connsiteX61" fmla="*/ 6946363 w 10680562"/>
              <a:gd name="connsiteY61" fmla="*/ 511066 h 1605023"/>
              <a:gd name="connsiteX62" fmla="*/ 6952592 w 10680562"/>
              <a:gd name="connsiteY62" fmla="*/ 510252 h 1605023"/>
              <a:gd name="connsiteX63" fmla="*/ 6968398 w 10680562"/>
              <a:gd name="connsiteY63" fmla="*/ 513946 h 1605023"/>
              <a:gd name="connsiteX64" fmla="*/ 6974142 w 10680562"/>
              <a:gd name="connsiteY64" fmla="*/ 516310 h 1605023"/>
              <a:gd name="connsiteX65" fmla="*/ 6982971 w 10680562"/>
              <a:gd name="connsiteY65" fmla="*/ 517694 h 1605023"/>
              <a:gd name="connsiteX66" fmla="*/ 6983252 w 10680562"/>
              <a:gd name="connsiteY66" fmla="*/ 517416 h 1605023"/>
              <a:gd name="connsiteX67" fmla="*/ 6991400 w 10680562"/>
              <a:gd name="connsiteY67" fmla="*/ 519321 h 1605023"/>
              <a:gd name="connsiteX68" fmla="*/ 7030460 w 10680562"/>
              <a:gd name="connsiteY68" fmla="*/ 532556 h 1605023"/>
              <a:gd name="connsiteX69" fmla="*/ 7089916 w 10680562"/>
              <a:gd name="connsiteY69" fmla="*/ 511503 h 1605023"/>
              <a:gd name="connsiteX70" fmla="*/ 7113059 w 10680562"/>
              <a:gd name="connsiteY70" fmla="*/ 509904 h 1605023"/>
              <a:gd name="connsiteX71" fmla="*/ 7125755 w 10680562"/>
              <a:gd name="connsiteY71" fmla="*/ 507393 h 1605023"/>
              <a:gd name="connsiteX72" fmla="*/ 7126765 w 10680562"/>
              <a:gd name="connsiteY72" fmla="*/ 506166 h 1605023"/>
              <a:gd name="connsiteX73" fmla="*/ 7164175 w 10680562"/>
              <a:gd name="connsiteY73" fmla="*/ 519011 h 1605023"/>
              <a:gd name="connsiteX74" fmla="*/ 7169654 w 10680562"/>
              <a:gd name="connsiteY74" fmla="*/ 518219 h 1605023"/>
              <a:gd name="connsiteX75" fmla="*/ 7193386 w 10680562"/>
              <a:gd name="connsiteY75" fmla="*/ 529788 h 1605023"/>
              <a:gd name="connsiteX76" fmla="*/ 7205997 w 10680562"/>
              <a:gd name="connsiteY76" fmla="*/ 534060 h 1605023"/>
              <a:gd name="connsiteX77" fmla="*/ 7208842 w 10680562"/>
              <a:gd name="connsiteY77" fmla="*/ 538783 h 1605023"/>
              <a:gd name="connsiteX78" fmla="*/ 7227817 w 10680562"/>
              <a:gd name="connsiteY78" fmla="*/ 543304 h 1605023"/>
              <a:gd name="connsiteX79" fmla="*/ 7230267 w 10680562"/>
              <a:gd name="connsiteY79" fmla="*/ 542497 h 1605023"/>
              <a:gd name="connsiteX80" fmla="*/ 7244913 w 10680562"/>
              <a:gd name="connsiteY80" fmla="*/ 551160 h 1605023"/>
              <a:gd name="connsiteX81" fmla="*/ 7255970 w 10680562"/>
              <a:gd name="connsiteY81" fmla="*/ 564383 h 1605023"/>
              <a:gd name="connsiteX82" fmla="*/ 7421156 w 10680562"/>
              <a:gd name="connsiteY82" fmla="*/ 584155 h 1605023"/>
              <a:gd name="connsiteX83" fmla="*/ 7553166 w 10680562"/>
              <a:gd name="connsiteY83" fmla="*/ 653085 h 1605023"/>
              <a:gd name="connsiteX84" fmla="*/ 7643092 w 10680562"/>
              <a:gd name="connsiteY84" fmla="*/ 662482 h 1605023"/>
              <a:gd name="connsiteX85" fmla="*/ 7896429 w 10680562"/>
              <a:gd name="connsiteY85" fmla="*/ 689054 h 1605023"/>
              <a:gd name="connsiteX86" fmla="*/ 7954620 w 10680562"/>
              <a:gd name="connsiteY86" fmla="*/ 689481 h 1605023"/>
              <a:gd name="connsiteX87" fmla="*/ 8000803 w 10680562"/>
              <a:gd name="connsiteY87" fmla="*/ 714583 h 1605023"/>
              <a:gd name="connsiteX88" fmla="*/ 8023216 w 10680562"/>
              <a:gd name="connsiteY88" fmla="*/ 709000 h 1605023"/>
              <a:gd name="connsiteX89" fmla="*/ 8027136 w 10680562"/>
              <a:gd name="connsiteY89" fmla="*/ 707765 h 1605023"/>
              <a:gd name="connsiteX90" fmla="*/ 8041622 w 10680562"/>
              <a:gd name="connsiteY90" fmla="*/ 708731 h 1605023"/>
              <a:gd name="connsiteX91" fmla="*/ 8047209 w 10680562"/>
              <a:gd name="connsiteY91" fmla="*/ 701624 h 1605023"/>
              <a:gd name="connsiteX92" fmla="*/ 8070088 w 10680562"/>
              <a:gd name="connsiteY92" fmla="*/ 697789 h 1605023"/>
              <a:gd name="connsiteX93" fmla="*/ 8096332 w 10680562"/>
              <a:gd name="connsiteY93" fmla="*/ 701624 h 1605023"/>
              <a:gd name="connsiteX94" fmla="*/ 8219225 w 10680562"/>
              <a:gd name="connsiteY94" fmla="*/ 728069 h 1605023"/>
              <a:gd name="connsiteX95" fmla="*/ 8293793 w 10680562"/>
              <a:gd name="connsiteY95" fmla="*/ 739200 h 1605023"/>
              <a:gd name="connsiteX96" fmla="*/ 8323753 w 10680562"/>
              <a:gd name="connsiteY96" fmla="*/ 736063 h 1605023"/>
              <a:gd name="connsiteX97" fmla="*/ 8364496 w 10680562"/>
              <a:gd name="connsiteY97" fmla="*/ 736635 h 1605023"/>
              <a:gd name="connsiteX98" fmla="*/ 8437662 w 10680562"/>
              <a:gd name="connsiteY98" fmla="*/ 731942 h 1605023"/>
              <a:gd name="connsiteX99" fmla="*/ 8533764 w 10680562"/>
              <a:gd name="connsiteY99" fmla="*/ 735554 h 1605023"/>
              <a:gd name="connsiteX100" fmla="*/ 8596769 w 10680562"/>
              <a:gd name="connsiteY100" fmla="*/ 769632 h 1605023"/>
              <a:gd name="connsiteX101" fmla="*/ 8604035 w 10680562"/>
              <a:gd name="connsiteY101" fmla="*/ 764982 h 1605023"/>
              <a:gd name="connsiteX102" fmla="*/ 8650929 w 10680562"/>
              <a:gd name="connsiteY102" fmla="*/ 773164 h 1605023"/>
              <a:gd name="connsiteX103" fmla="*/ 8806497 w 10680562"/>
              <a:gd name="connsiteY103" fmla="*/ 839707 h 1605023"/>
              <a:gd name="connsiteX104" fmla="*/ 8898377 w 10680562"/>
              <a:gd name="connsiteY104" fmla="*/ 854651 h 1605023"/>
              <a:gd name="connsiteX105" fmla="*/ 8932389 w 10680562"/>
              <a:gd name="connsiteY105" fmla="*/ 853846 h 1605023"/>
              <a:gd name="connsiteX106" fmla="*/ 8989288 w 10680562"/>
              <a:gd name="connsiteY106" fmla="*/ 852877 h 1605023"/>
              <a:gd name="connsiteX107" fmla="*/ 9035275 w 10680562"/>
              <a:gd name="connsiteY107" fmla="*/ 837110 h 1605023"/>
              <a:gd name="connsiteX108" fmla="*/ 9138626 w 10680562"/>
              <a:gd name="connsiteY108" fmla="*/ 862106 h 1605023"/>
              <a:gd name="connsiteX109" fmla="*/ 9216298 w 10680562"/>
              <a:gd name="connsiteY109" fmla="*/ 858754 h 1605023"/>
              <a:gd name="connsiteX110" fmla="*/ 9259941 w 10680562"/>
              <a:gd name="connsiteY110" fmla="*/ 861843 h 1605023"/>
              <a:gd name="connsiteX111" fmla="*/ 9380407 w 10680562"/>
              <a:gd name="connsiteY111" fmla="*/ 864825 h 1605023"/>
              <a:gd name="connsiteX112" fmla="*/ 9490772 w 10680562"/>
              <a:gd name="connsiteY112" fmla="*/ 901190 h 1605023"/>
              <a:gd name="connsiteX113" fmla="*/ 9584982 w 10680562"/>
              <a:gd name="connsiteY113" fmla="*/ 935980 h 1605023"/>
              <a:gd name="connsiteX114" fmla="*/ 9759797 w 10680562"/>
              <a:gd name="connsiteY114" fmla="*/ 1010923 h 1605023"/>
              <a:gd name="connsiteX115" fmla="*/ 9834455 w 10680562"/>
              <a:gd name="connsiteY115" fmla="*/ 1082908 h 1605023"/>
              <a:gd name="connsiteX116" fmla="*/ 9939504 w 10680562"/>
              <a:gd name="connsiteY116" fmla="*/ 1110614 h 1605023"/>
              <a:gd name="connsiteX117" fmla="*/ 10077001 w 10680562"/>
              <a:gd name="connsiteY117" fmla="*/ 1160906 h 1605023"/>
              <a:gd name="connsiteX118" fmla="*/ 10178431 w 10680562"/>
              <a:gd name="connsiteY118" fmla="*/ 1244920 h 1605023"/>
              <a:gd name="connsiteX119" fmla="*/ 10248658 w 10680562"/>
              <a:gd name="connsiteY119" fmla="*/ 1309335 h 1605023"/>
              <a:gd name="connsiteX120" fmla="*/ 10414709 w 10680562"/>
              <a:gd name="connsiteY120" fmla="*/ 1388645 h 1605023"/>
              <a:gd name="connsiteX121" fmla="*/ 10592469 w 10680562"/>
              <a:gd name="connsiteY121" fmla="*/ 1543828 h 1605023"/>
              <a:gd name="connsiteX122" fmla="*/ 10674941 w 10680562"/>
              <a:gd name="connsiteY122" fmla="*/ 1597388 h 1605023"/>
              <a:gd name="connsiteX123" fmla="*/ 10680562 w 10680562"/>
              <a:gd name="connsiteY123" fmla="*/ 1605023 h 1605023"/>
              <a:gd name="connsiteX124" fmla="*/ 0 w 10680562"/>
              <a:gd name="connsiteY124" fmla="*/ 1605023 h 1605023"/>
              <a:gd name="connsiteX125" fmla="*/ 0 w 10680562"/>
              <a:gd name="connsiteY125" fmla="*/ 415048 h 1605023"/>
              <a:gd name="connsiteX126" fmla="*/ 9656 w 10680562"/>
              <a:gd name="connsiteY126" fmla="*/ 416044 h 1605023"/>
              <a:gd name="connsiteX127" fmla="*/ 179196 w 10680562"/>
              <a:gd name="connsiteY127" fmla="*/ 423071 h 1605023"/>
              <a:gd name="connsiteX128" fmla="*/ 250912 w 10680562"/>
              <a:gd name="connsiteY128" fmla="*/ 408617 h 1605023"/>
              <a:gd name="connsiteX129" fmla="*/ 291375 w 10680562"/>
              <a:gd name="connsiteY129" fmla="*/ 403710 h 1605023"/>
              <a:gd name="connsiteX130" fmla="*/ 320542 w 10680562"/>
              <a:gd name="connsiteY130" fmla="*/ 396592 h 1605023"/>
              <a:gd name="connsiteX131" fmla="*/ 522426 w 10680562"/>
              <a:gd name="connsiteY131" fmla="*/ 407158 h 1605023"/>
              <a:gd name="connsiteX132" fmla="*/ 549068 w 10680562"/>
              <a:gd name="connsiteY132" fmla="*/ 407418 h 1605023"/>
              <a:gd name="connsiteX133" fmla="*/ 571100 w 10680562"/>
              <a:gd name="connsiteY133" fmla="*/ 400562 h 1605023"/>
              <a:gd name="connsiteX134" fmla="*/ 575457 w 10680562"/>
              <a:gd name="connsiteY134" fmla="*/ 392801 h 1605023"/>
              <a:gd name="connsiteX135" fmla="*/ 589968 w 10680562"/>
              <a:gd name="connsiteY135" fmla="*/ 391807 h 1605023"/>
              <a:gd name="connsiteX136" fmla="*/ 593649 w 10680562"/>
              <a:gd name="connsiteY136" fmla="*/ 390062 h 1605023"/>
              <a:gd name="connsiteX137" fmla="*/ 614928 w 10680562"/>
              <a:gd name="connsiteY137" fmla="*/ 381544 h 1605023"/>
              <a:gd name="connsiteX138" fmla="*/ 722580 w 10680562"/>
              <a:gd name="connsiteY138" fmla="*/ 392722 h 1605023"/>
              <a:gd name="connsiteX139" fmla="*/ 946884 w 10680562"/>
              <a:gd name="connsiteY139" fmla="*/ 411854 h 1605023"/>
              <a:gd name="connsiteX140" fmla="*/ 1210905 w 10680562"/>
              <a:gd name="connsiteY140" fmla="*/ 432414 h 1605023"/>
              <a:gd name="connsiteX141" fmla="*/ 1377854 w 10680562"/>
              <a:gd name="connsiteY141" fmla="*/ 429745 h 1605023"/>
              <a:gd name="connsiteX142" fmla="*/ 1391004 w 10680562"/>
              <a:gd name="connsiteY142" fmla="*/ 441307 h 1605023"/>
              <a:gd name="connsiteX143" fmla="*/ 1406953 w 10680562"/>
              <a:gd name="connsiteY143" fmla="*/ 447889 h 1605023"/>
              <a:gd name="connsiteX144" fmla="*/ 1409246 w 10680562"/>
              <a:gd name="connsiteY144" fmla="*/ 446765 h 1605023"/>
              <a:gd name="connsiteX145" fmla="*/ 1428800 w 10680562"/>
              <a:gd name="connsiteY145" fmla="*/ 448677 h 1605023"/>
              <a:gd name="connsiteX146" fmla="*/ 1432402 w 10680562"/>
              <a:gd name="connsiteY146" fmla="*/ 452956 h 1605023"/>
              <a:gd name="connsiteX147" fmla="*/ 1606578 w 10680562"/>
              <a:gd name="connsiteY147" fmla="*/ 430870 h 1605023"/>
              <a:gd name="connsiteX148" fmla="*/ 1647476 w 10680562"/>
              <a:gd name="connsiteY148" fmla="*/ 438687 h 1605023"/>
              <a:gd name="connsiteX149" fmla="*/ 1655866 w 10680562"/>
              <a:gd name="connsiteY149" fmla="*/ 439472 h 1605023"/>
              <a:gd name="connsiteX150" fmla="*/ 1656096 w 10680562"/>
              <a:gd name="connsiteY150" fmla="*/ 439162 h 1605023"/>
              <a:gd name="connsiteX151" fmla="*/ 1670708 w 10680562"/>
              <a:gd name="connsiteY151" fmla="*/ 412530 h 1605023"/>
              <a:gd name="connsiteX152" fmla="*/ 1737953 w 10680562"/>
              <a:gd name="connsiteY152" fmla="*/ 399496 h 1605023"/>
              <a:gd name="connsiteX153" fmla="*/ 1848192 w 10680562"/>
              <a:gd name="connsiteY153" fmla="*/ 376032 h 1605023"/>
              <a:gd name="connsiteX154" fmla="*/ 1954077 w 10680562"/>
              <a:gd name="connsiteY154" fmla="*/ 352621 h 1605023"/>
              <a:gd name="connsiteX155" fmla="*/ 1993047 w 10680562"/>
              <a:gd name="connsiteY155" fmla="*/ 346068 h 1605023"/>
              <a:gd name="connsiteX156" fmla="*/ 2059719 w 10680562"/>
              <a:gd name="connsiteY156" fmla="*/ 325903 h 1605023"/>
              <a:gd name="connsiteX157" fmla="*/ 2088528 w 10680562"/>
              <a:gd name="connsiteY157" fmla="*/ 311409 h 1605023"/>
              <a:gd name="connsiteX158" fmla="*/ 2090087 w 10680562"/>
              <a:gd name="connsiteY158" fmla="*/ 311676 h 1605023"/>
              <a:gd name="connsiteX159" fmla="*/ 2091700 w 10680562"/>
              <a:gd name="connsiteY159" fmla="*/ 307455 h 1605023"/>
              <a:gd name="connsiteX160" fmla="*/ 2096989 w 10680562"/>
              <a:gd name="connsiteY160" fmla="*/ 304649 h 1605023"/>
              <a:gd name="connsiteX161" fmla="*/ 2113325 w 10680562"/>
              <a:gd name="connsiteY161" fmla="*/ 302764 h 1605023"/>
              <a:gd name="connsiteX162" fmla="*/ 2119780 w 10680562"/>
              <a:gd name="connsiteY162" fmla="*/ 303007 h 1605023"/>
              <a:gd name="connsiteX163" fmla="*/ 2128562 w 10680562"/>
              <a:gd name="connsiteY163" fmla="*/ 301336 h 1605023"/>
              <a:gd name="connsiteX164" fmla="*/ 2128679 w 10680562"/>
              <a:gd name="connsiteY164" fmla="*/ 300991 h 1605023"/>
              <a:gd name="connsiteX165" fmla="*/ 2179558 w 10680562"/>
              <a:gd name="connsiteY165" fmla="*/ 299095 h 1605023"/>
              <a:gd name="connsiteX166" fmla="*/ 2223277 w 10680562"/>
              <a:gd name="connsiteY166" fmla="*/ 260239 h 1605023"/>
              <a:gd name="connsiteX167" fmla="*/ 2243644 w 10680562"/>
              <a:gd name="connsiteY167" fmla="*/ 251110 h 1605023"/>
              <a:gd name="connsiteX168" fmla="*/ 2253986 w 10680562"/>
              <a:gd name="connsiteY168" fmla="*/ 244616 h 1605023"/>
              <a:gd name="connsiteX169" fmla="*/ 2254285 w 10680562"/>
              <a:gd name="connsiteY169" fmla="*/ 243167 h 1605023"/>
              <a:gd name="connsiteX170" fmla="*/ 2295037 w 10680562"/>
              <a:gd name="connsiteY170" fmla="*/ 242433 h 1605023"/>
              <a:gd name="connsiteX171" fmla="*/ 2299648 w 10680562"/>
              <a:gd name="connsiteY171" fmla="*/ 239896 h 1605023"/>
              <a:gd name="connsiteX172" fmla="*/ 2327237 w 10680562"/>
              <a:gd name="connsiteY172" fmla="*/ 242539 h 1605023"/>
              <a:gd name="connsiteX173" fmla="*/ 2340943 w 10680562"/>
              <a:gd name="connsiteY173" fmla="*/ 242239 h 1605023"/>
              <a:gd name="connsiteX174" fmla="*/ 2345943 w 10680562"/>
              <a:gd name="connsiteY174" fmla="*/ 245589 h 1605023"/>
              <a:gd name="connsiteX175" fmla="*/ 2365602 w 10680562"/>
              <a:gd name="connsiteY175" fmla="*/ 243403 h 1605023"/>
              <a:gd name="connsiteX176" fmla="*/ 2367433 w 10680562"/>
              <a:gd name="connsiteY176" fmla="*/ 241858 h 1605023"/>
              <a:gd name="connsiteX177" fmla="*/ 2385231 w 10680562"/>
              <a:gd name="connsiteY177" fmla="*/ 244873 h 1605023"/>
              <a:gd name="connsiteX178" fmla="*/ 2402059 w 10680562"/>
              <a:gd name="connsiteY178" fmla="*/ 253223 h 1605023"/>
              <a:gd name="connsiteX179" fmla="*/ 2719020 w 10680562"/>
              <a:gd name="connsiteY179" fmla="*/ 235271 h 1605023"/>
              <a:gd name="connsiteX180" fmla="*/ 2877308 w 10680562"/>
              <a:gd name="connsiteY180" fmla="*/ 208630 h 1605023"/>
              <a:gd name="connsiteX181" fmla="*/ 3051375 w 10680562"/>
              <a:gd name="connsiteY181" fmla="*/ 154110 h 1605023"/>
              <a:gd name="connsiteX182" fmla="*/ 3104837 w 10680562"/>
              <a:gd name="connsiteY182" fmla="*/ 135199 h 1605023"/>
              <a:gd name="connsiteX183" fmla="*/ 3159836 w 10680562"/>
              <a:gd name="connsiteY183" fmla="*/ 142694 h 1605023"/>
              <a:gd name="connsiteX184" fmla="*/ 3177510 w 10680562"/>
              <a:gd name="connsiteY184" fmla="*/ 130186 h 1605023"/>
              <a:gd name="connsiteX185" fmla="*/ 3180470 w 10680562"/>
              <a:gd name="connsiteY185" fmla="*/ 127764 h 1605023"/>
              <a:gd name="connsiteX186" fmla="*/ 3194216 w 10680562"/>
              <a:gd name="connsiteY186" fmla="*/ 123837 h 1605023"/>
              <a:gd name="connsiteX187" fmla="*/ 3214710 w 10680562"/>
              <a:gd name="connsiteY187" fmla="*/ 104451 h 1605023"/>
              <a:gd name="connsiteX188" fmla="*/ 3240671 w 10680562"/>
              <a:gd name="connsiteY188" fmla="*/ 99232 h 1605023"/>
              <a:gd name="connsiteX189" fmla="*/ 3366544 w 10680562"/>
              <a:gd name="connsiteY189" fmla="*/ 82506 h 1605023"/>
              <a:gd name="connsiteX190" fmla="*/ 3440424 w 10680562"/>
              <a:gd name="connsiteY190" fmla="*/ 67891 h 1605023"/>
              <a:gd name="connsiteX191" fmla="*/ 3466248 w 10680562"/>
              <a:gd name="connsiteY191" fmla="*/ 55103 h 1605023"/>
              <a:gd name="connsiteX192" fmla="*/ 3503820 w 10680562"/>
              <a:gd name="connsiteY192" fmla="*/ 42110 h 1605023"/>
              <a:gd name="connsiteX193" fmla="*/ 3568389 w 10680562"/>
              <a:gd name="connsiteY193" fmla="*/ 13576 h 1605023"/>
              <a:gd name="connsiteX194" fmla="*/ 3604089 w 10680562"/>
              <a:gd name="connsiteY194" fmla="*/ 6980 h 1605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680562" h="1605023">
                <a:moveTo>
                  <a:pt x="3617689" y="0"/>
                </a:moveTo>
                <a:lnTo>
                  <a:pt x="3635901" y="7738"/>
                </a:lnTo>
                <a:cubicBezTo>
                  <a:pt x="3636815" y="-13593"/>
                  <a:pt x="3674070" y="21953"/>
                  <a:pt x="3690891" y="7049"/>
                </a:cubicBezTo>
                <a:cubicBezTo>
                  <a:pt x="3723615" y="8082"/>
                  <a:pt x="3780877" y="7675"/>
                  <a:pt x="3832247" y="13937"/>
                </a:cubicBezTo>
                <a:cubicBezTo>
                  <a:pt x="3878761" y="52737"/>
                  <a:pt x="3960967" y="15082"/>
                  <a:pt x="3999111" y="44624"/>
                </a:cubicBezTo>
                <a:cubicBezTo>
                  <a:pt x="4011661" y="48427"/>
                  <a:pt x="4023440" y="49464"/>
                  <a:pt x="4034676" y="48775"/>
                </a:cubicBezTo>
                <a:lnTo>
                  <a:pt x="4065394" y="42879"/>
                </a:lnTo>
                <a:lnTo>
                  <a:pt x="4072648" y="33262"/>
                </a:lnTo>
                <a:lnTo>
                  <a:pt x="4092232" y="34026"/>
                </a:lnTo>
                <a:lnTo>
                  <a:pt x="4097470" y="32252"/>
                </a:lnTo>
                <a:cubicBezTo>
                  <a:pt x="4107476" y="28819"/>
                  <a:pt x="4117405" y="25741"/>
                  <a:pt x="4127488" y="24056"/>
                </a:cubicBezTo>
                <a:cubicBezTo>
                  <a:pt x="4122379" y="69900"/>
                  <a:pt x="4212421" y="17287"/>
                  <a:pt x="4190803" y="55685"/>
                </a:cubicBezTo>
                <a:cubicBezTo>
                  <a:pt x="4245322" y="54405"/>
                  <a:pt x="4210442" y="91290"/>
                  <a:pt x="4269333" y="54186"/>
                </a:cubicBezTo>
                <a:cubicBezTo>
                  <a:pt x="4360007" y="84494"/>
                  <a:pt x="4405441" y="66275"/>
                  <a:pt x="4481486" y="116915"/>
                </a:cubicBezTo>
                <a:cubicBezTo>
                  <a:pt x="4469366" y="96298"/>
                  <a:pt x="4624978" y="141388"/>
                  <a:pt x="4651418" y="150071"/>
                </a:cubicBezTo>
                <a:lnTo>
                  <a:pt x="4863575" y="175458"/>
                </a:lnTo>
                <a:cubicBezTo>
                  <a:pt x="4867452" y="182323"/>
                  <a:pt x="5007365" y="209256"/>
                  <a:pt x="5013635" y="213928"/>
                </a:cubicBezTo>
                <a:lnTo>
                  <a:pt x="5203044" y="228946"/>
                </a:lnTo>
                <a:lnTo>
                  <a:pt x="5207070" y="235105"/>
                </a:lnTo>
                <a:lnTo>
                  <a:pt x="5224253" y="240320"/>
                </a:lnTo>
                <a:lnTo>
                  <a:pt x="5256736" y="254811"/>
                </a:lnTo>
                <a:lnTo>
                  <a:pt x="5264095" y="253567"/>
                </a:lnTo>
                <a:lnTo>
                  <a:pt x="5315084" y="269264"/>
                </a:lnTo>
                <a:lnTo>
                  <a:pt x="5316393" y="267603"/>
                </a:lnTo>
                <a:cubicBezTo>
                  <a:pt x="5320500" y="264235"/>
                  <a:pt x="5325719" y="262424"/>
                  <a:pt x="5333427" y="263823"/>
                </a:cubicBezTo>
                <a:cubicBezTo>
                  <a:pt x="5330520" y="234164"/>
                  <a:pt x="5341605" y="254143"/>
                  <a:pt x="5364589" y="260882"/>
                </a:cubicBezTo>
                <a:cubicBezTo>
                  <a:pt x="5365199" y="216323"/>
                  <a:pt x="5425089" y="252089"/>
                  <a:pt x="5443973" y="230866"/>
                </a:cubicBezTo>
                <a:cubicBezTo>
                  <a:pt x="5460840" y="236821"/>
                  <a:pt x="5478689" y="242307"/>
                  <a:pt x="5497201" y="247023"/>
                </a:cubicBezTo>
                <a:lnTo>
                  <a:pt x="5508269" y="249256"/>
                </a:lnTo>
                <a:lnTo>
                  <a:pt x="5508636" y="248880"/>
                </a:lnTo>
                <a:cubicBezTo>
                  <a:pt x="5511356" y="248469"/>
                  <a:pt x="5515116" y="248867"/>
                  <a:pt x="5520606" y="250400"/>
                </a:cubicBezTo>
                <a:lnTo>
                  <a:pt x="5528451" y="253330"/>
                </a:lnTo>
                <a:lnTo>
                  <a:pt x="5549923" y="257662"/>
                </a:lnTo>
                <a:lnTo>
                  <a:pt x="5558295" y="256364"/>
                </a:lnTo>
                <a:lnTo>
                  <a:pt x="5664799" y="278924"/>
                </a:lnTo>
                <a:lnTo>
                  <a:pt x="5796160" y="307979"/>
                </a:lnTo>
                <a:lnTo>
                  <a:pt x="5897647" y="339431"/>
                </a:lnTo>
                <a:cubicBezTo>
                  <a:pt x="5894921" y="322560"/>
                  <a:pt x="5962532" y="357207"/>
                  <a:pt x="5978838" y="367970"/>
                </a:cubicBezTo>
                <a:cubicBezTo>
                  <a:pt x="6035145" y="375765"/>
                  <a:pt x="6006578" y="380813"/>
                  <a:pt x="6050367" y="386341"/>
                </a:cubicBezTo>
                <a:cubicBezTo>
                  <a:pt x="6051161" y="391932"/>
                  <a:pt x="6137489" y="380709"/>
                  <a:pt x="6140609" y="385135"/>
                </a:cubicBezTo>
                <a:cubicBezTo>
                  <a:pt x="6205928" y="424013"/>
                  <a:pt x="6248816" y="452185"/>
                  <a:pt x="6302950" y="448183"/>
                </a:cubicBezTo>
                <a:lnTo>
                  <a:pt x="6308533" y="448551"/>
                </a:lnTo>
                <a:lnTo>
                  <a:pt x="6340278" y="468555"/>
                </a:lnTo>
                <a:lnTo>
                  <a:pt x="6341685" y="467587"/>
                </a:lnTo>
                <a:cubicBezTo>
                  <a:pt x="6345560" y="465876"/>
                  <a:pt x="6349786" y="465470"/>
                  <a:pt x="6354862" y="467794"/>
                </a:cubicBezTo>
                <a:cubicBezTo>
                  <a:pt x="6361260" y="446013"/>
                  <a:pt x="6363438" y="462250"/>
                  <a:pt x="6377840" y="471024"/>
                </a:cubicBezTo>
                <a:cubicBezTo>
                  <a:pt x="6390990" y="439154"/>
                  <a:pt x="6423334" y="475084"/>
                  <a:pt x="6442804" y="463091"/>
                </a:cubicBezTo>
                <a:cubicBezTo>
                  <a:pt x="6453090" y="470255"/>
                  <a:pt x="6464204" y="477252"/>
                  <a:pt x="6476009" y="483807"/>
                </a:cubicBezTo>
                <a:lnTo>
                  <a:pt x="6483237" y="487308"/>
                </a:lnTo>
                <a:lnTo>
                  <a:pt x="6483605" y="487102"/>
                </a:lnTo>
                <a:cubicBezTo>
                  <a:pt x="6485654" y="487272"/>
                  <a:pt x="6488212" y="488201"/>
                  <a:pt x="6491673" y="490243"/>
                </a:cubicBezTo>
                <a:lnTo>
                  <a:pt x="6496411" y="493689"/>
                </a:lnTo>
                <a:lnTo>
                  <a:pt x="6510429" y="500479"/>
                </a:lnTo>
                <a:lnTo>
                  <a:pt x="6516750" y="500983"/>
                </a:lnTo>
                <a:cubicBezTo>
                  <a:pt x="6541864" y="496675"/>
                  <a:pt x="6554866" y="452619"/>
                  <a:pt x="6580199" y="483318"/>
                </a:cubicBezTo>
                <a:cubicBezTo>
                  <a:pt x="6622601" y="489571"/>
                  <a:pt x="6654587" y="470617"/>
                  <a:pt x="6690237" y="493051"/>
                </a:cubicBezTo>
                <a:cubicBezTo>
                  <a:pt x="6729957" y="498806"/>
                  <a:pt x="6766252" y="494451"/>
                  <a:pt x="6798356" y="506748"/>
                </a:cubicBezTo>
                <a:cubicBezTo>
                  <a:pt x="6813529" y="501270"/>
                  <a:pt x="6826992" y="500232"/>
                  <a:pt x="6837102" y="513677"/>
                </a:cubicBezTo>
                <a:cubicBezTo>
                  <a:pt x="6874837" y="515764"/>
                  <a:pt x="6887115" y="500833"/>
                  <a:pt x="6907934" y="517339"/>
                </a:cubicBezTo>
                <a:cubicBezTo>
                  <a:pt x="6934086" y="494196"/>
                  <a:pt x="6933260" y="504492"/>
                  <a:pt x="6941474" y="513632"/>
                </a:cubicBezTo>
                <a:lnTo>
                  <a:pt x="6942754" y="514394"/>
                </a:lnTo>
                <a:lnTo>
                  <a:pt x="6946363" y="511066"/>
                </a:lnTo>
                <a:lnTo>
                  <a:pt x="6952592" y="510252"/>
                </a:lnTo>
                <a:lnTo>
                  <a:pt x="6968398" y="513946"/>
                </a:lnTo>
                <a:lnTo>
                  <a:pt x="6974142" y="516310"/>
                </a:lnTo>
                <a:cubicBezTo>
                  <a:pt x="6978173" y="517574"/>
                  <a:pt x="6980948" y="517948"/>
                  <a:pt x="6982971" y="517694"/>
                </a:cubicBezTo>
                <a:lnTo>
                  <a:pt x="6983252" y="517416"/>
                </a:lnTo>
                <a:lnTo>
                  <a:pt x="6991400" y="519321"/>
                </a:lnTo>
                <a:cubicBezTo>
                  <a:pt x="7005004" y="523242"/>
                  <a:pt x="7018100" y="527732"/>
                  <a:pt x="7030460" y="532556"/>
                </a:cubicBezTo>
                <a:cubicBezTo>
                  <a:pt x="7044917" y="516932"/>
                  <a:pt x="7088472" y="545083"/>
                  <a:pt x="7089916" y="511503"/>
                </a:cubicBezTo>
                <a:cubicBezTo>
                  <a:pt x="7106785" y="517039"/>
                  <a:pt x="7114554" y="532321"/>
                  <a:pt x="7113059" y="509904"/>
                </a:cubicBezTo>
                <a:cubicBezTo>
                  <a:pt x="7118735" y="511110"/>
                  <a:pt x="7122641" y="509850"/>
                  <a:pt x="7125755" y="507393"/>
                </a:cubicBezTo>
                <a:lnTo>
                  <a:pt x="7126765" y="506166"/>
                </a:lnTo>
                <a:lnTo>
                  <a:pt x="7164175" y="519011"/>
                </a:lnTo>
                <a:lnTo>
                  <a:pt x="7169654" y="518219"/>
                </a:lnTo>
                <a:lnTo>
                  <a:pt x="7193386" y="529788"/>
                </a:lnTo>
                <a:lnTo>
                  <a:pt x="7205997" y="534060"/>
                </a:lnTo>
                <a:lnTo>
                  <a:pt x="7208842" y="538783"/>
                </a:lnTo>
                <a:cubicBezTo>
                  <a:pt x="7212314" y="541931"/>
                  <a:pt x="7217803" y="543928"/>
                  <a:pt x="7227817" y="543304"/>
                </a:cubicBezTo>
                <a:lnTo>
                  <a:pt x="7230267" y="542497"/>
                </a:lnTo>
                <a:lnTo>
                  <a:pt x="7244913" y="551160"/>
                </a:lnTo>
                <a:cubicBezTo>
                  <a:pt x="7249453" y="554807"/>
                  <a:pt x="7253253" y="559130"/>
                  <a:pt x="7255970" y="564383"/>
                </a:cubicBezTo>
                <a:cubicBezTo>
                  <a:pt x="7315146" y="548103"/>
                  <a:pt x="7361553" y="579076"/>
                  <a:pt x="7421156" y="584155"/>
                </a:cubicBezTo>
                <a:cubicBezTo>
                  <a:pt x="7465612" y="613750"/>
                  <a:pt x="7546249" y="613142"/>
                  <a:pt x="7553166" y="653085"/>
                </a:cubicBezTo>
                <a:cubicBezTo>
                  <a:pt x="7562552" y="609214"/>
                  <a:pt x="7673998" y="724531"/>
                  <a:pt x="7643092" y="662482"/>
                </a:cubicBezTo>
                <a:lnTo>
                  <a:pt x="7896429" y="689054"/>
                </a:lnTo>
                <a:cubicBezTo>
                  <a:pt x="7940867" y="662251"/>
                  <a:pt x="7914217" y="689365"/>
                  <a:pt x="7954620" y="689481"/>
                </a:cubicBezTo>
                <a:cubicBezTo>
                  <a:pt x="7937756" y="718000"/>
                  <a:pt x="8005608" y="680123"/>
                  <a:pt x="8000803" y="714583"/>
                </a:cubicBezTo>
                <a:cubicBezTo>
                  <a:pt x="8008309" y="713512"/>
                  <a:pt x="8015731" y="711389"/>
                  <a:pt x="8023216" y="709000"/>
                </a:cubicBezTo>
                <a:lnTo>
                  <a:pt x="8027136" y="707765"/>
                </a:lnTo>
                <a:lnTo>
                  <a:pt x="8041622" y="708731"/>
                </a:lnTo>
                <a:lnTo>
                  <a:pt x="8047209" y="701624"/>
                </a:lnTo>
                <a:lnTo>
                  <a:pt x="8070088" y="697789"/>
                </a:lnTo>
                <a:cubicBezTo>
                  <a:pt x="8078424" y="697492"/>
                  <a:pt x="8087123" y="698508"/>
                  <a:pt x="8096332" y="701624"/>
                </a:cubicBezTo>
                <a:cubicBezTo>
                  <a:pt x="8123926" y="724651"/>
                  <a:pt x="8185640" y="697894"/>
                  <a:pt x="8219225" y="728069"/>
                </a:cubicBezTo>
                <a:cubicBezTo>
                  <a:pt x="8232644" y="736562"/>
                  <a:pt x="8280723" y="746936"/>
                  <a:pt x="8293793" y="739200"/>
                </a:cubicBezTo>
                <a:cubicBezTo>
                  <a:pt x="8304636" y="739365"/>
                  <a:pt x="8314843" y="745516"/>
                  <a:pt x="8323753" y="736063"/>
                </a:cubicBezTo>
                <a:cubicBezTo>
                  <a:pt x="8336542" y="725164"/>
                  <a:pt x="8363344" y="752699"/>
                  <a:pt x="8364496" y="736635"/>
                </a:cubicBezTo>
                <a:cubicBezTo>
                  <a:pt x="8383724" y="755702"/>
                  <a:pt x="8414211" y="733717"/>
                  <a:pt x="8437662" y="731942"/>
                </a:cubicBezTo>
                <a:cubicBezTo>
                  <a:pt x="8451685" y="749699"/>
                  <a:pt x="8487061" y="728469"/>
                  <a:pt x="8533764" y="735554"/>
                </a:cubicBezTo>
                <a:cubicBezTo>
                  <a:pt x="8548878" y="755832"/>
                  <a:pt x="8565301" y="740114"/>
                  <a:pt x="8596769" y="769632"/>
                </a:cubicBezTo>
                <a:cubicBezTo>
                  <a:pt x="8598880" y="767829"/>
                  <a:pt x="8601326" y="766261"/>
                  <a:pt x="8604035" y="764982"/>
                </a:cubicBezTo>
                <a:cubicBezTo>
                  <a:pt x="8619777" y="757551"/>
                  <a:pt x="8640772" y="761213"/>
                  <a:pt x="8650929" y="773164"/>
                </a:cubicBezTo>
                <a:cubicBezTo>
                  <a:pt x="8702615" y="814545"/>
                  <a:pt x="8757170" y="823762"/>
                  <a:pt x="8806497" y="839707"/>
                </a:cubicBezTo>
                <a:cubicBezTo>
                  <a:pt x="8863157" y="854381"/>
                  <a:pt x="8833749" y="812347"/>
                  <a:pt x="8898377" y="854651"/>
                </a:cubicBezTo>
                <a:cubicBezTo>
                  <a:pt x="8909161" y="844048"/>
                  <a:pt x="8918437" y="845186"/>
                  <a:pt x="8932389" y="853846"/>
                </a:cubicBezTo>
                <a:cubicBezTo>
                  <a:pt x="8960146" y="860074"/>
                  <a:pt x="8965550" y="829338"/>
                  <a:pt x="8989288" y="852877"/>
                </a:cubicBezTo>
                <a:cubicBezTo>
                  <a:pt x="8988278" y="835633"/>
                  <a:pt x="9043995" y="856467"/>
                  <a:pt x="9035275" y="837110"/>
                </a:cubicBezTo>
                <a:cubicBezTo>
                  <a:pt x="9060165" y="838647"/>
                  <a:pt x="9108456" y="858499"/>
                  <a:pt x="9138626" y="862106"/>
                </a:cubicBezTo>
                <a:cubicBezTo>
                  <a:pt x="9165080" y="876547"/>
                  <a:pt x="9174888" y="860404"/>
                  <a:pt x="9216298" y="858754"/>
                </a:cubicBezTo>
                <a:cubicBezTo>
                  <a:pt x="9230418" y="871192"/>
                  <a:pt x="9244774" y="868822"/>
                  <a:pt x="9259941" y="861843"/>
                </a:cubicBezTo>
                <a:cubicBezTo>
                  <a:pt x="9297647" y="870955"/>
                  <a:pt x="9335980" y="863006"/>
                  <a:pt x="9380407" y="864825"/>
                </a:cubicBezTo>
                <a:cubicBezTo>
                  <a:pt x="9424338" y="883720"/>
                  <a:pt x="9443322" y="899138"/>
                  <a:pt x="9490772" y="901190"/>
                </a:cubicBezTo>
                <a:cubicBezTo>
                  <a:pt x="9530410" y="933396"/>
                  <a:pt x="9546422" y="928548"/>
                  <a:pt x="9584982" y="935980"/>
                </a:cubicBezTo>
                <a:cubicBezTo>
                  <a:pt x="9629819" y="954269"/>
                  <a:pt x="9718219" y="986435"/>
                  <a:pt x="9759797" y="1010923"/>
                </a:cubicBezTo>
                <a:cubicBezTo>
                  <a:pt x="9801376" y="1035410"/>
                  <a:pt x="9804503" y="1066293"/>
                  <a:pt x="9834455" y="1082908"/>
                </a:cubicBezTo>
                <a:cubicBezTo>
                  <a:pt x="9864406" y="1099522"/>
                  <a:pt x="9891608" y="1087791"/>
                  <a:pt x="9939504" y="1110614"/>
                </a:cubicBezTo>
                <a:cubicBezTo>
                  <a:pt x="9978150" y="1098522"/>
                  <a:pt x="10034187" y="1166580"/>
                  <a:pt x="10077001" y="1160906"/>
                </a:cubicBezTo>
                <a:cubicBezTo>
                  <a:pt x="10084861" y="1190721"/>
                  <a:pt x="10164307" y="1234884"/>
                  <a:pt x="10178431" y="1244920"/>
                </a:cubicBezTo>
                <a:cubicBezTo>
                  <a:pt x="10210316" y="1215779"/>
                  <a:pt x="10222273" y="1306394"/>
                  <a:pt x="10248658" y="1309335"/>
                </a:cubicBezTo>
                <a:lnTo>
                  <a:pt x="10414709" y="1388645"/>
                </a:lnTo>
                <a:cubicBezTo>
                  <a:pt x="10473963" y="1440373"/>
                  <a:pt x="10538857" y="1454568"/>
                  <a:pt x="10592469" y="1543828"/>
                </a:cubicBezTo>
                <a:cubicBezTo>
                  <a:pt x="10651538" y="1531501"/>
                  <a:pt x="10660082" y="1567462"/>
                  <a:pt x="10674941" y="1597388"/>
                </a:cubicBezTo>
                <a:lnTo>
                  <a:pt x="10680562" y="1605023"/>
                </a:lnTo>
                <a:lnTo>
                  <a:pt x="0" y="1605023"/>
                </a:lnTo>
                <a:lnTo>
                  <a:pt x="0" y="415048"/>
                </a:lnTo>
                <a:lnTo>
                  <a:pt x="9656" y="416044"/>
                </a:lnTo>
                <a:cubicBezTo>
                  <a:pt x="66794" y="420549"/>
                  <a:pt x="142962" y="423374"/>
                  <a:pt x="179196" y="423071"/>
                </a:cubicBezTo>
                <a:cubicBezTo>
                  <a:pt x="202136" y="418172"/>
                  <a:pt x="228694" y="392385"/>
                  <a:pt x="250912" y="408617"/>
                </a:cubicBezTo>
                <a:cubicBezTo>
                  <a:pt x="249389" y="392611"/>
                  <a:pt x="280512" y="416185"/>
                  <a:pt x="291375" y="403710"/>
                </a:cubicBezTo>
                <a:cubicBezTo>
                  <a:pt x="298635" y="393187"/>
                  <a:pt x="309770" y="397885"/>
                  <a:pt x="320542" y="396592"/>
                </a:cubicBezTo>
                <a:cubicBezTo>
                  <a:pt x="359051" y="397166"/>
                  <a:pt x="484339" y="405354"/>
                  <a:pt x="522426" y="407158"/>
                </a:cubicBezTo>
                <a:cubicBezTo>
                  <a:pt x="532069" y="408997"/>
                  <a:pt x="540856" y="408831"/>
                  <a:pt x="549068" y="407418"/>
                </a:cubicBezTo>
                <a:lnTo>
                  <a:pt x="571100" y="400562"/>
                </a:lnTo>
                <a:lnTo>
                  <a:pt x="575457" y="392801"/>
                </a:lnTo>
                <a:lnTo>
                  <a:pt x="589968" y="391807"/>
                </a:lnTo>
                <a:lnTo>
                  <a:pt x="593649" y="390062"/>
                </a:lnTo>
                <a:cubicBezTo>
                  <a:pt x="600667" y="386700"/>
                  <a:pt x="607669" y="383607"/>
                  <a:pt x="614928" y="381544"/>
                </a:cubicBezTo>
                <a:cubicBezTo>
                  <a:pt x="636416" y="381988"/>
                  <a:pt x="667253" y="387671"/>
                  <a:pt x="722580" y="392722"/>
                </a:cubicBezTo>
                <a:cubicBezTo>
                  <a:pt x="792539" y="408114"/>
                  <a:pt x="885615" y="380106"/>
                  <a:pt x="946884" y="411854"/>
                </a:cubicBezTo>
                <a:cubicBezTo>
                  <a:pt x="1028270" y="418469"/>
                  <a:pt x="1139077" y="429433"/>
                  <a:pt x="1210905" y="432414"/>
                </a:cubicBezTo>
                <a:cubicBezTo>
                  <a:pt x="1270803" y="429423"/>
                  <a:pt x="1321921" y="453757"/>
                  <a:pt x="1377854" y="429745"/>
                </a:cubicBezTo>
                <a:cubicBezTo>
                  <a:pt x="1381419" y="434564"/>
                  <a:pt x="1385901" y="438319"/>
                  <a:pt x="1391004" y="441307"/>
                </a:cubicBezTo>
                <a:lnTo>
                  <a:pt x="1406953" y="447889"/>
                </a:lnTo>
                <a:lnTo>
                  <a:pt x="1409246" y="446765"/>
                </a:lnTo>
                <a:cubicBezTo>
                  <a:pt x="1419066" y="444804"/>
                  <a:pt x="1424836" y="446037"/>
                  <a:pt x="1428800" y="448677"/>
                </a:cubicBezTo>
                <a:lnTo>
                  <a:pt x="1432402" y="452956"/>
                </a:lnTo>
                <a:lnTo>
                  <a:pt x="1606578" y="430870"/>
                </a:lnTo>
                <a:cubicBezTo>
                  <a:pt x="1619625" y="433971"/>
                  <a:pt x="1633347" y="436643"/>
                  <a:pt x="1647476" y="438687"/>
                </a:cubicBezTo>
                <a:lnTo>
                  <a:pt x="1655866" y="439472"/>
                </a:lnTo>
                <a:lnTo>
                  <a:pt x="1656096" y="439162"/>
                </a:lnTo>
                <a:cubicBezTo>
                  <a:pt x="1658061" y="438636"/>
                  <a:pt x="1666503" y="411823"/>
                  <a:pt x="1670708" y="412530"/>
                </a:cubicBezTo>
                <a:lnTo>
                  <a:pt x="1737953" y="399496"/>
                </a:lnTo>
                <a:lnTo>
                  <a:pt x="1848192" y="376032"/>
                </a:lnTo>
                <a:cubicBezTo>
                  <a:pt x="1887458" y="368088"/>
                  <a:pt x="1918458" y="352092"/>
                  <a:pt x="1954077" y="352621"/>
                </a:cubicBezTo>
                <a:cubicBezTo>
                  <a:pt x="1965180" y="342609"/>
                  <a:pt x="1976973" y="337201"/>
                  <a:pt x="1993047" y="346068"/>
                </a:cubicBezTo>
                <a:cubicBezTo>
                  <a:pt x="2028636" y="335449"/>
                  <a:pt x="2032293" y="317806"/>
                  <a:pt x="2059719" y="325903"/>
                </a:cubicBezTo>
                <a:cubicBezTo>
                  <a:pt x="2071905" y="296194"/>
                  <a:pt x="2076373" y="305826"/>
                  <a:pt x="2088528" y="311409"/>
                </a:cubicBezTo>
                <a:lnTo>
                  <a:pt x="2090087" y="311676"/>
                </a:lnTo>
                <a:lnTo>
                  <a:pt x="2091700" y="307455"/>
                </a:lnTo>
                <a:lnTo>
                  <a:pt x="2096989" y="304649"/>
                </a:lnTo>
                <a:lnTo>
                  <a:pt x="2113325" y="302764"/>
                </a:lnTo>
                <a:lnTo>
                  <a:pt x="2119780" y="303007"/>
                </a:lnTo>
                <a:cubicBezTo>
                  <a:pt x="2124111" y="302819"/>
                  <a:pt x="2126840" y="302239"/>
                  <a:pt x="2128562" y="301336"/>
                </a:cubicBezTo>
                <a:cubicBezTo>
                  <a:pt x="2128600" y="301221"/>
                  <a:pt x="2128640" y="301107"/>
                  <a:pt x="2128679" y="300991"/>
                </a:cubicBezTo>
                <a:lnTo>
                  <a:pt x="2179558" y="299095"/>
                </a:lnTo>
                <a:cubicBezTo>
                  <a:pt x="2184857" y="280099"/>
                  <a:pt x="2238998" y="291238"/>
                  <a:pt x="2223277" y="260239"/>
                </a:cubicBezTo>
                <a:cubicBezTo>
                  <a:pt x="2241523" y="259676"/>
                  <a:pt x="2256386" y="270988"/>
                  <a:pt x="2243644" y="251110"/>
                </a:cubicBezTo>
                <a:cubicBezTo>
                  <a:pt x="2249448" y="250324"/>
                  <a:pt x="2252382" y="247882"/>
                  <a:pt x="2253986" y="244616"/>
                </a:cubicBezTo>
                <a:lnTo>
                  <a:pt x="2254285" y="243167"/>
                </a:lnTo>
                <a:lnTo>
                  <a:pt x="2295037" y="242433"/>
                </a:lnTo>
                <a:lnTo>
                  <a:pt x="2299648" y="239896"/>
                </a:lnTo>
                <a:lnTo>
                  <a:pt x="2327237" y="242539"/>
                </a:lnTo>
                <a:lnTo>
                  <a:pt x="2340943" y="242239"/>
                </a:lnTo>
                <a:lnTo>
                  <a:pt x="2345943" y="245589"/>
                </a:lnTo>
                <a:cubicBezTo>
                  <a:pt x="2350718" y="247299"/>
                  <a:pt x="2356754" y="247292"/>
                  <a:pt x="2365602" y="243403"/>
                </a:cubicBezTo>
                <a:lnTo>
                  <a:pt x="2367433" y="241858"/>
                </a:lnTo>
                <a:lnTo>
                  <a:pt x="2385231" y="244873"/>
                </a:lnTo>
                <a:cubicBezTo>
                  <a:pt x="2391237" y="246682"/>
                  <a:pt x="2396907" y="249351"/>
                  <a:pt x="2402059" y="253223"/>
                </a:cubicBezTo>
                <a:cubicBezTo>
                  <a:pt x="2457690" y="251623"/>
                  <a:pt x="2639813" y="242704"/>
                  <a:pt x="2719020" y="235271"/>
                </a:cubicBezTo>
                <a:cubicBezTo>
                  <a:pt x="2762954" y="229515"/>
                  <a:pt x="2821915" y="222156"/>
                  <a:pt x="2877308" y="208630"/>
                </a:cubicBezTo>
                <a:cubicBezTo>
                  <a:pt x="2947949" y="226393"/>
                  <a:pt x="2978035" y="153757"/>
                  <a:pt x="3051375" y="154110"/>
                </a:cubicBezTo>
                <a:cubicBezTo>
                  <a:pt x="3078434" y="115011"/>
                  <a:pt x="3067807" y="148493"/>
                  <a:pt x="3104837" y="135199"/>
                </a:cubicBezTo>
                <a:cubicBezTo>
                  <a:pt x="3103880" y="166713"/>
                  <a:pt x="3146743" y="109780"/>
                  <a:pt x="3159836" y="142694"/>
                </a:cubicBezTo>
                <a:cubicBezTo>
                  <a:pt x="3166160" y="139232"/>
                  <a:pt x="3171875" y="134841"/>
                  <a:pt x="3177510" y="130186"/>
                </a:cubicBezTo>
                <a:lnTo>
                  <a:pt x="3180470" y="127764"/>
                </a:lnTo>
                <a:lnTo>
                  <a:pt x="3194216" y="123837"/>
                </a:lnTo>
                <a:lnTo>
                  <a:pt x="3214710" y="104451"/>
                </a:lnTo>
                <a:cubicBezTo>
                  <a:pt x="3222186" y="101416"/>
                  <a:pt x="3230663" y="99454"/>
                  <a:pt x="3240671" y="99232"/>
                </a:cubicBezTo>
                <a:cubicBezTo>
                  <a:pt x="3277606" y="111009"/>
                  <a:pt x="3320498" y="66221"/>
                  <a:pt x="3366544" y="82506"/>
                </a:cubicBezTo>
                <a:cubicBezTo>
                  <a:pt x="3383134" y="85775"/>
                  <a:pt x="3432393" y="79256"/>
                  <a:pt x="3440424" y="67891"/>
                </a:cubicBezTo>
                <a:cubicBezTo>
                  <a:pt x="3450432" y="64444"/>
                  <a:pt x="3462892" y="66649"/>
                  <a:pt x="3466248" y="55103"/>
                </a:cubicBezTo>
                <a:cubicBezTo>
                  <a:pt x="3472418" y="40954"/>
                  <a:pt x="3510917" y="57092"/>
                  <a:pt x="3503820" y="42110"/>
                </a:cubicBezTo>
                <a:lnTo>
                  <a:pt x="3568389" y="13576"/>
                </a:lnTo>
                <a:cubicBezTo>
                  <a:pt x="3579310" y="19318"/>
                  <a:pt x="3590168" y="14433"/>
                  <a:pt x="3604089" y="6980"/>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Billede 3">
            <a:extLst>
              <a:ext uri="{FF2B5EF4-FFF2-40B4-BE49-F238E27FC236}">
                <a16:creationId xmlns:a16="http://schemas.microsoft.com/office/drawing/2014/main" id="{D9377484-C754-469E-91DC-F8DB8B27CD77}"/>
              </a:ext>
            </a:extLst>
          </p:cNvPr>
          <p:cNvPicPr>
            <a:picLocks noChangeAspect="1"/>
          </p:cNvPicPr>
          <p:nvPr/>
        </p:nvPicPr>
        <p:blipFill>
          <a:blip r:embed="rId2"/>
          <a:stretch>
            <a:fillRect/>
          </a:stretch>
        </p:blipFill>
        <p:spPr>
          <a:xfrm>
            <a:off x="2865534" y="811324"/>
            <a:ext cx="9158539" cy="5102615"/>
          </a:xfrm>
          <a:prstGeom prst="rect">
            <a:avLst/>
          </a:prstGeom>
        </p:spPr>
      </p:pic>
      <p:sp>
        <p:nvSpPr>
          <p:cNvPr id="19" name="Titel 1">
            <a:extLst>
              <a:ext uri="{FF2B5EF4-FFF2-40B4-BE49-F238E27FC236}">
                <a16:creationId xmlns:a16="http://schemas.microsoft.com/office/drawing/2014/main" id="{B2BC3772-496C-427B-A9DA-B40E8B6730FD}"/>
              </a:ext>
            </a:extLst>
          </p:cNvPr>
          <p:cNvSpPr>
            <a:spLocks noGrp="1"/>
          </p:cNvSpPr>
          <p:nvPr>
            <p:ph type="title"/>
          </p:nvPr>
        </p:nvSpPr>
        <p:spPr>
          <a:xfrm>
            <a:off x="377280" y="567813"/>
            <a:ext cx="2926359" cy="4328652"/>
          </a:xfrm>
        </p:spPr>
        <p:txBody>
          <a:bodyPr anchor="t">
            <a:noAutofit/>
          </a:bodyPr>
          <a:lstStyle/>
          <a:p>
            <a:r>
              <a:rPr lang="de-DE" sz="2400" dirty="0"/>
              <a:t>Die Bilder in unseren Köpfen und ihre sprachliche Form</a:t>
            </a:r>
            <a:br>
              <a:rPr lang="de-DE" sz="2400" dirty="0"/>
            </a:br>
            <a:br>
              <a:rPr lang="de-DE" sz="2400" dirty="0"/>
            </a:br>
            <a:r>
              <a:rPr lang="de-DE" sz="2400" dirty="0"/>
              <a:t>Wortschatzlernen und</a:t>
            </a:r>
            <a:br>
              <a:rPr lang="de-DE" sz="2400" dirty="0"/>
            </a:br>
            <a:r>
              <a:rPr lang="de-DE" sz="2400" dirty="0"/>
              <a:t>interkulturelle Kompetenz</a:t>
            </a:r>
          </a:p>
        </p:txBody>
      </p:sp>
    </p:spTree>
    <p:extLst>
      <p:ext uri="{BB962C8B-B14F-4D97-AF65-F5344CB8AC3E}">
        <p14:creationId xmlns:p14="http://schemas.microsoft.com/office/powerpoint/2010/main" val="3451207040"/>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4993</Words>
  <Application>Microsoft Office PowerPoint</Application>
  <PresentationFormat>Breitbild</PresentationFormat>
  <Paragraphs>301</Paragraphs>
  <Slides>40</Slides>
  <Notes>12</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40</vt:i4>
      </vt:variant>
    </vt:vector>
  </HeadingPairs>
  <TitlesOfParts>
    <vt:vector size="49" baseType="lpstr">
      <vt:lpstr>Arial</vt:lpstr>
      <vt:lpstr>AvenirNextLTPro-Light</vt:lpstr>
      <vt:lpstr>Calibri</vt:lpstr>
      <vt:lpstr>Calibri Light</vt:lpstr>
      <vt:lpstr>Cambria</vt:lpstr>
      <vt:lpstr>Marine-Light</vt:lpstr>
      <vt:lpstr>Symbol</vt:lpstr>
      <vt:lpstr>Times New Roman</vt:lpstr>
      <vt:lpstr>Office</vt:lpstr>
      <vt:lpstr>Workshopthema „Interkulturelle kommunikative Kompetenz“  Deutsch-dänische Stereotype  Erla Hallsteinsdóttir</vt:lpstr>
      <vt:lpstr>Workshopfahrplan &amp; Workshopbeschreibung</vt:lpstr>
      <vt:lpstr>Workshopfahrplan  1. Einleitung: Was sind nationale Stereotype?  2. Möglichkeiten des Umgangs mit Stereotypen im Sprachunterricht:  - Lehrpläne, Fachanforderungen, Lernziele - Die Materialien aus dem SMiK-Projekt  3. Hands-on in Gruppen  4. Zusammenfassung</vt:lpstr>
      <vt:lpstr>Fachanforderungen Dänisch</vt:lpstr>
      <vt:lpstr>Leitfaden zu den Fachanforderungen Dänisch</vt:lpstr>
      <vt:lpstr>Læreplan Tysk fortsættersprog A – stx 2017 Vejledning 2021</vt:lpstr>
      <vt:lpstr>Læreplan Tysk fortsættersprog A – stx 2017 Vejledning 2021</vt:lpstr>
      <vt:lpstr>SMiK 2012-2015 – Interreg 4A</vt:lpstr>
      <vt:lpstr>Die Bilder in unseren Köpfen und ihre sprachliche Form  Wortschatzlernen und interkulturelle Kompetenz</vt:lpstr>
      <vt:lpstr>Unterrichtsmaterialien zur Bewusstmachung von Stereotypen und Reflexion über nationale Stereotype</vt:lpstr>
      <vt:lpstr>PowerPoint-Präsentation</vt:lpstr>
      <vt:lpstr>Interkulturelle Kompetenz</vt:lpstr>
      <vt:lpstr>PowerPoint-Präsentation</vt:lpstr>
      <vt:lpstr>PowerPoint-Präsentation</vt:lpstr>
      <vt:lpstr>PowerPoint-Präsentation</vt:lpstr>
      <vt:lpstr>PowerPoint-Präsentation</vt:lpstr>
      <vt:lpstr>PowerPoint-Präsentation</vt:lpstr>
      <vt:lpstr>PowerPoint-Präsentation</vt:lpstr>
      <vt:lpstr>„Baue dein Stereotyp“ - Zweisprachiger Workshop in Dänemark 24 deutsche und 14 dänische Teilnehmende</vt:lpstr>
      <vt:lpstr>PowerPoint-Präsentation</vt:lpstr>
      <vt:lpstr>PowerPoint-Präsentation</vt:lpstr>
      <vt:lpstr>PowerPoint-Präsentation</vt:lpstr>
      <vt:lpstr>PowerPoint-Präsentation</vt:lpstr>
      <vt:lpstr>PowerPoint-Präsentation</vt:lpstr>
      <vt:lpstr>PowerPoint-Präsentation</vt:lpstr>
      <vt:lpstr>Zweisprachiger Workshop in Dänemark 24 deutsche und 14 dänische Teilnehmende</vt:lpstr>
      <vt:lpstr>Zweisprachiger Workshop in Dänemark 24 deutsche und 14 dänische Teilnehmende</vt:lpstr>
      <vt:lpstr>Workshop (auf Deutsch) in Deutschland: 25 dänische und 30 deutsche Teilnehmende</vt:lpstr>
      <vt:lpstr>Workshop (auf Deutsch) in Deutschland: 25 dänische und 30 deutsche Teilnehmende</vt:lpstr>
      <vt:lpstr>PowerPoint-Präsentation</vt:lpstr>
      <vt:lpstr>PowerPoint-Präsentation</vt:lpstr>
      <vt:lpstr>„Baue dein Stereotyp“ - Workshop (auf Deutsch) in Dänemark: 140 dänische Teilnehmende, Ergebnis als Posterausstellung</vt:lpstr>
      <vt:lpstr>„Baue dein Stereotyp“ - Workshop (auf Deutsch) in Dänemark: 80 dänische Teilnehmende</vt:lpstr>
      <vt:lpstr>PowerPoint-Präsentation</vt:lpstr>
      <vt:lpstr>Nachbarsprachendidaktische Verankerung</vt:lpstr>
      <vt:lpstr>Bewusstmachung eigener Stereotype</vt:lpstr>
      <vt:lpstr>PowerPoint-Präsentation</vt:lpstr>
      <vt:lpstr>PowerPoint-Präsentation</vt:lpstr>
      <vt:lpstr>Ziele des Nachbarsprachenunterrichts</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Workshop Deutsch-dänische Stereotype</dc:title>
  <dc:creator>erla2020</dc:creator>
  <cp:lastModifiedBy>erla2020</cp:lastModifiedBy>
  <cp:revision>17</cp:revision>
  <dcterms:created xsi:type="dcterms:W3CDTF">2022-03-21T18:28:27Z</dcterms:created>
  <dcterms:modified xsi:type="dcterms:W3CDTF">2022-03-23T18:45:46Z</dcterms:modified>
</cp:coreProperties>
</file>